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9" r:id="rId2"/>
    <p:sldId id="261" r:id="rId3"/>
    <p:sldId id="262" r:id="rId4"/>
    <p:sldId id="269" r:id="rId5"/>
    <p:sldId id="270" r:id="rId6"/>
    <p:sldId id="271" r:id="rId7"/>
    <p:sldId id="272" r:id="rId8"/>
    <p:sldId id="273" r:id="rId9"/>
    <p:sldId id="263" r:id="rId10"/>
    <p:sldId id="264" r:id="rId11"/>
    <p:sldId id="265" r:id="rId12"/>
    <p:sldId id="279" r:id="rId13"/>
    <p:sldId id="266" r:id="rId14"/>
    <p:sldId id="274" r:id="rId15"/>
    <p:sldId id="267" r:id="rId16"/>
    <p:sldId id="268" r:id="rId17"/>
    <p:sldId id="280" r:id="rId18"/>
  </p:sldIdLst>
  <p:sldSz cx="9144000" cy="6858000" type="screen4x3"/>
  <p:notesSz cx="6858000" cy="9144000"/>
  <p:defaultTextStyle>
    <a:defPPr>
      <a:defRPr lang="zh-CN"/>
    </a:defPPr>
    <a:lvl1pPr algn="l" rtl="0" fontAlgn="base">
      <a:spcBef>
        <a:spcPct val="0"/>
      </a:spcBef>
      <a:spcAft>
        <a:spcPct val="0"/>
      </a:spcAft>
      <a:defRPr sz="2400" kern="1200">
        <a:solidFill>
          <a:schemeClr val="tx1"/>
        </a:solidFill>
        <a:latin typeface="Arial" charset="0"/>
        <a:ea typeface="宋体" charset="-122"/>
        <a:cs typeface="+mn-cs"/>
      </a:defRPr>
    </a:lvl1pPr>
    <a:lvl2pPr marL="457200" algn="l" rtl="0" fontAlgn="base">
      <a:spcBef>
        <a:spcPct val="0"/>
      </a:spcBef>
      <a:spcAft>
        <a:spcPct val="0"/>
      </a:spcAft>
      <a:defRPr sz="2400" kern="1200">
        <a:solidFill>
          <a:schemeClr val="tx1"/>
        </a:solidFill>
        <a:latin typeface="Arial" charset="0"/>
        <a:ea typeface="宋体" charset="-122"/>
        <a:cs typeface="+mn-cs"/>
      </a:defRPr>
    </a:lvl2pPr>
    <a:lvl3pPr marL="914400" algn="l" rtl="0" fontAlgn="base">
      <a:spcBef>
        <a:spcPct val="0"/>
      </a:spcBef>
      <a:spcAft>
        <a:spcPct val="0"/>
      </a:spcAft>
      <a:defRPr sz="2400" kern="1200">
        <a:solidFill>
          <a:schemeClr val="tx1"/>
        </a:solidFill>
        <a:latin typeface="Arial" charset="0"/>
        <a:ea typeface="宋体" charset="-122"/>
        <a:cs typeface="+mn-cs"/>
      </a:defRPr>
    </a:lvl3pPr>
    <a:lvl4pPr marL="1371600" algn="l" rtl="0" fontAlgn="base">
      <a:spcBef>
        <a:spcPct val="0"/>
      </a:spcBef>
      <a:spcAft>
        <a:spcPct val="0"/>
      </a:spcAft>
      <a:defRPr sz="2400" kern="1200">
        <a:solidFill>
          <a:schemeClr val="tx1"/>
        </a:solidFill>
        <a:latin typeface="Arial" charset="0"/>
        <a:ea typeface="宋体" charset="-122"/>
        <a:cs typeface="+mn-cs"/>
      </a:defRPr>
    </a:lvl4pPr>
    <a:lvl5pPr marL="1828800" algn="l" rtl="0" fontAlgn="base">
      <a:spcBef>
        <a:spcPct val="0"/>
      </a:spcBef>
      <a:spcAft>
        <a:spcPct val="0"/>
      </a:spcAft>
      <a:defRPr sz="2400" kern="1200">
        <a:solidFill>
          <a:schemeClr val="tx1"/>
        </a:solidFill>
        <a:latin typeface="Arial" charset="0"/>
        <a:ea typeface="宋体" charset="-122"/>
        <a:cs typeface="+mn-cs"/>
      </a:defRPr>
    </a:lvl5pPr>
    <a:lvl6pPr marL="2286000" algn="l" defTabSz="914400" rtl="0" eaLnBrk="1" latinLnBrk="0" hangingPunct="1">
      <a:defRPr sz="2400" kern="1200">
        <a:solidFill>
          <a:schemeClr val="tx1"/>
        </a:solidFill>
        <a:latin typeface="Arial" charset="0"/>
        <a:ea typeface="宋体" charset="-122"/>
        <a:cs typeface="+mn-cs"/>
      </a:defRPr>
    </a:lvl6pPr>
    <a:lvl7pPr marL="2743200" algn="l" defTabSz="914400" rtl="0" eaLnBrk="1" latinLnBrk="0" hangingPunct="1">
      <a:defRPr sz="2400" kern="1200">
        <a:solidFill>
          <a:schemeClr val="tx1"/>
        </a:solidFill>
        <a:latin typeface="Arial" charset="0"/>
        <a:ea typeface="宋体" charset="-122"/>
        <a:cs typeface="+mn-cs"/>
      </a:defRPr>
    </a:lvl7pPr>
    <a:lvl8pPr marL="3200400" algn="l" defTabSz="914400" rtl="0" eaLnBrk="1" latinLnBrk="0" hangingPunct="1">
      <a:defRPr sz="2400" kern="1200">
        <a:solidFill>
          <a:schemeClr val="tx1"/>
        </a:solidFill>
        <a:latin typeface="Arial" charset="0"/>
        <a:ea typeface="宋体" charset="-122"/>
        <a:cs typeface="+mn-cs"/>
      </a:defRPr>
    </a:lvl8pPr>
    <a:lvl9pPr marL="3657600" algn="l" defTabSz="914400" rtl="0" eaLnBrk="1" latinLnBrk="0" hangingPunct="1">
      <a:defRPr sz="2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91" autoAdjust="0"/>
    <p:restoredTop sz="94660"/>
  </p:normalViewPr>
  <p:slideViewPr>
    <p:cSldViewPr>
      <p:cViewPr varScale="1">
        <p:scale>
          <a:sx n="65" d="100"/>
          <a:sy n="65" d="100"/>
        </p:scale>
        <p:origin x="-150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8BE381DB-3BC9-492F-B373-700C95FD4229}" type="datetimeFigureOut">
              <a:rPr lang="zh-CN" altLang="en-US"/>
              <a:pPr>
                <a:defRPr/>
              </a:pPr>
              <a:t>2015/5/5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10E92ED9-B6E6-4AC1-8698-23B73D455F7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p:cNvSpPr>
          <p:nvPr>
            <p:ph type="sldImg"/>
          </p:nvPr>
        </p:nvSpPr>
        <p:spPr bwMode="auto">
          <a:noFill/>
          <a:ln>
            <a:solidFill>
              <a:srgbClr val="000000"/>
            </a:solidFill>
            <a:miter lim="800000"/>
            <a:headEnd/>
            <a:tailEnd/>
          </a:ln>
        </p:spPr>
      </p:sp>
      <p:sp>
        <p:nvSpPr>
          <p:cNvPr id="235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181821-315B-414B-9BC8-FD7CAF1109CE}" type="slidenum">
              <a:rPr lang="zh-CN" altLang="en-US"/>
              <a:pPr fontAlgn="base">
                <a:spcBef>
                  <a:spcPct val="0"/>
                </a:spcBef>
                <a:spcAft>
                  <a:spcPct val="0"/>
                </a:spcAft>
                <a:defRPr/>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DD924FC-34E6-4F4A-9B2C-3FA63548828A}" type="datetimeFigureOut">
              <a:rPr lang="zh-CN" altLang="en-US"/>
              <a:pPr>
                <a:defRPr/>
              </a:pPr>
              <a:t>2015/5/5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5BBF5B1-8EAC-49AD-8427-057B96E4A839}"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E302C36-2358-4A41-B88C-986F579D5862}" type="datetimeFigureOut">
              <a:rPr lang="zh-CN" altLang="en-US"/>
              <a:pPr>
                <a:defRPr/>
              </a:pPr>
              <a:t>2015/5/5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821FAC5-65EA-4F9B-BC3B-78D48C0705FD}"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A864986-AB9E-4DB5-B830-F650CCADE271}" type="datetimeFigureOut">
              <a:rPr lang="zh-CN" altLang="en-US"/>
              <a:pPr>
                <a:defRPr/>
              </a:pPr>
              <a:t>2015/5/5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7F5982E-89F3-4641-B505-68E0526FB818}"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12D1EF4-2930-4530-9F8C-CD647E742697}" type="datetimeFigureOut">
              <a:rPr lang="zh-CN" altLang="en-US"/>
              <a:pPr>
                <a:defRPr/>
              </a:pPr>
              <a:t>2015/5/5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EC15EDA-AD16-4F8F-97F7-8B098B2C7AD7}"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AAF2DAA-01F1-4A36-AECD-5EFAA77509E7}" type="datetimeFigureOut">
              <a:rPr lang="zh-CN" altLang="en-US"/>
              <a:pPr>
                <a:defRPr/>
              </a:pPr>
              <a:t>2015/5/5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DEAE34-7DF6-4B91-B3F0-093685F0442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E1A507A-F600-42A5-9BB5-03552647FFDD}" type="datetimeFigureOut">
              <a:rPr lang="zh-CN" altLang="en-US"/>
              <a:pPr>
                <a:defRPr/>
              </a:pPr>
              <a:t>2015/5/5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8C02B63-0B34-4EEC-9AA6-FF2DCFFD4E5F}"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979CCD3-399B-483F-AFF2-2DBC8A35122C}" type="datetimeFigureOut">
              <a:rPr lang="zh-CN" altLang="en-US"/>
              <a:pPr>
                <a:defRPr/>
              </a:pPr>
              <a:t>2015/5/5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F2059FF-614A-4FC8-A286-802EC5FA467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2763D34-5997-4C31-A5B3-EAD5D1E36C52}" type="datetimeFigureOut">
              <a:rPr lang="zh-CN" altLang="en-US"/>
              <a:pPr>
                <a:defRPr/>
              </a:pPr>
              <a:t>2015/5/5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63633D3-E538-452C-BC1A-99649BA0F194}"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E4E8E6A-B3E4-4203-A47B-775F3DEA6012}" type="datetimeFigureOut">
              <a:rPr lang="zh-CN" altLang="en-US"/>
              <a:pPr>
                <a:defRPr/>
              </a:pPr>
              <a:t>2015/5/5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E04C863-A9E0-4BFE-907F-BC114490E05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66B01E1-BFD2-4F8C-9880-113EEEB14F9F}" type="datetimeFigureOut">
              <a:rPr lang="zh-CN" altLang="en-US"/>
              <a:pPr>
                <a:defRPr/>
              </a:pPr>
              <a:t>2015/5/5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497976B-9073-45C7-A5EA-FA7C6E7A059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E5E0A4E-8EAD-49D1-A719-ADC0BFDC5A31}" type="datetimeFigureOut">
              <a:rPr lang="zh-CN" altLang="en-US"/>
              <a:pPr>
                <a:defRPr/>
              </a:pPr>
              <a:t>2015/5/5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1B3A625-9C1B-4EFF-8650-96BBB9F5E051}"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42D37C37-D646-4705-BEC9-372F0A47A822}" type="datetimeFigureOut">
              <a:rPr lang="zh-CN" altLang="en-US"/>
              <a:pPr>
                <a:defRPr/>
              </a:pPr>
              <a:t>2015/5/5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C8BE73E9-F3AA-4818-9B75-62C4DC12110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jpe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 Target="slide11.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2"/>
          <p:cNvSpPr>
            <a:spLocks noGrp="1"/>
          </p:cNvSpPr>
          <p:nvPr>
            <p:ph idx="1"/>
          </p:nvPr>
        </p:nvSpPr>
        <p:spPr>
          <a:xfrm>
            <a:off x="457200" y="3789363"/>
            <a:ext cx="8229600" cy="2425700"/>
          </a:xfrm>
        </p:spPr>
        <p:txBody>
          <a:bodyPr/>
          <a:lstStyle/>
          <a:p>
            <a:pPr algn="ctr" eaLnBrk="1" hangingPunct="1">
              <a:lnSpc>
                <a:spcPct val="90000"/>
              </a:lnSpc>
              <a:buFont typeface="Arial" charset="0"/>
              <a:buNone/>
            </a:pPr>
            <a:r>
              <a:rPr lang="zh-CN" altLang="en-US" sz="6600" b="1" smtClean="0"/>
              <a:t>韩 国 汉 阳 大 学</a:t>
            </a:r>
            <a:endParaRPr lang="en-US" altLang="zh-CN" sz="6600" b="1" smtClean="0"/>
          </a:p>
          <a:p>
            <a:pPr algn="ctr" eaLnBrk="1" hangingPunct="1">
              <a:lnSpc>
                <a:spcPct val="90000"/>
              </a:lnSpc>
              <a:buFont typeface="Arial" charset="0"/>
              <a:buNone/>
            </a:pPr>
            <a:endParaRPr lang="en-US" altLang="zh-CN" sz="1900" b="1" smtClean="0"/>
          </a:p>
          <a:p>
            <a:pPr algn="ctr" eaLnBrk="1" hangingPunct="1">
              <a:lnSpc>
                <a:spcPct val="90000"/>
              </a:lnSpc>
              <a:buFont typeface="Arial" charset="0"/>
              <a:buNone/>
            </a:pPr>
            <a:endParaRPr lang="en-US" altLang="zh-CN" sz="1900" b="1" smtClean="0"/>
          </a:p>
          <a:p>
            <a:pPr algn="ctr" eaLnBrk="1" hangingPunct="1">
              <a:lnSpc>
                <a:spcPct val="90000"/>
              </a:lnSpc>
              <a:buFont typeface="Arial" charset="0"/>
              <a:buNone/>
            </a:pPr>
            <a:r>
              <a:rPr lang="zh-CN" altLang="en-US" sz="1900" b="1" smtClean="0"/>
              <a:t>                                                                    </a:t>
            </a:r>
            <a:r>
              <a:rPr lang="zh-CN" altLang="zh-CN" sz="1900" b="1" smtClean="0"/>
              <a:t>大连交通大学中日友好大连人才培训中心</a:t>
            </a:r>
            <a:endParaRPr lang="en-US" altLang="zh-CN" sz="1900" b="1" smtClean="0"/>
          </a:p>
          <a:p>
            <a:pPr algn="ctr" eaLnBrk="1" hangingPunct="1">
              <a:lnSpc>
                <a:spcPct val="90000"/>
              </a:lnSpc>
              <a:buFont typeface="Arial" charset="0"/>
              <a:buNone/>
            </a:pPr>
            <a:r>
              <a:rPr lang="zh-CN" altLang="en-US" sz="1900" b="1" smtClean="0"/>
              <a:t>                                                                           韩晟</a:t>
            </a:r>
            <a:r>
              <a:rPr lang="en-US" altLang="zh-CN" sz="1900" b="1" smtClean="0"/>
              <a:t>·</a:t>
            </a:r>
            <a:r>
              <a:rPr lang="zh-CN" altLang="en-US" sz="1900" b="1" smtClean="0"/>
              <a:t>汉阳大学辽宁唯一授权预科基地</a:t>
            </a:r>
            <a:endParaRPr lang="zh-CN" altLang="zh-CN" sz="1900" b="1" smtClean="0"/>
          </a:p>
        </p:txBody>
      </p:sp>
      <p:pic>
        <p:nvPicPr>
          <p:cNvPr id="14338" name="Picture 3" descr="I:\img1.gif"/>
          <p:cNvPicPr>
            <a:picLocks noChangeAspect="1" noChangeArrowheads="1"/>
          </p:cNvPicPr>
          <p:nvPr/>
        </p:nvPicPr>
        <p:blipFill>
          <a:blip r:embed="rId2"/>
          <a:srcRect/>
          <a:stretch>
            <a:fillRect/>
          </a:stretch>
        </p:blipFill>
        <p:spPr bwMode="auto">
          <a:xfrm>
            <a:off x="2051050" y="303213"/>
            <a:ext cx="4762500" cy="34290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4" descr="吉祥物3.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4578" name="矩形 5"/>
          <p:cNvSpPr>
            <a:spLocks noChangeArrowheads="1"/>
          </p:cNvSpPr>
          <p:nvPr/>
        </p:nvSpPr>
        <p:spPr bwMode="auto">
          <a:xfrm>
            <a:off x="3059113" y="1628775"/>
            <a:ext cx="5786437" cy="4892675"/>
          </a:xfrm>
          <a:prstGeom prst="rect">
            <a:avLst/>
          </a:prstGeom>
          <a:noFill/>
          <a:ln w="9525">
            <a:noFill/>
            <a:miter lim="800000"/>
            <a:headEnd/>
            <a:tailEnd/>
          </a:ln>
        </p:spPr>
        <p:txBody>
          <a:bodyPr>
            <a:spAutoFit/>
          </a:bodyPr>
          <a:lstStyle/>
          <a:p>
            <a:pPr algn="just" latinLnBrk="1">
              <a:lnSpc>
                <a:spcPct val="150000"/>
              </a:lnSpc>
            </a:pPr>
            <a:r>
              <a:rPr lang="zh-CN" altLang="en-US" sz="3000">
                <a:solidFill>
                  <a:srgbClr val="C00000"/>
                </a:solidFill>
                <a:latin typeface="宋体" charset="-122"/>
              </a:rPr>
              <a:t>  </a:t>
            </a:r>
            <a:r>
              <a:rPr lang="zh-CN" altLang="zh-CN" sz="3000">
                <a:solidFill>
                  <a:srgbClr val="C00000"/>
                </a:solidFill>
                <a:latin typeface="宋体" charset="-122"/>
              </a:rPr>
              <a:t>在鞍山市第一中学完成</a:t>
            </a:r>
            <a:r>
              <a:rPr lang="en-US" altLang="zh-CN" sz="3000">
                <a:solidFill>
                  <a:srgbClr val="C00000"/>
                </a:solidFill>
                <a:latin typeface="宋体" charset="-122"/>
              </a:rPr>
              <a:t>3</a:t>
            </a:r>
            <a:r>
              <a:rPr lang="zh-CN" altLang="zh-CN" sz="3000">
                <a:solidFill>
                  <a:srgbClr val="C00000"/>
                </a:solidFill>
                <a:latin typeface="宋体" charset="-122"/>
              </a:rPr>
              <a:t>年级上</a:t>
            </a:r>
            <a:r>
              <a:rPr lang="en-US" altLang="zh-CN" sz="3000">
                <a:solidFill>
                  <a:srgbClr val="C00000"/>
                </a:solidFill>
                <a:latin typeface="宋体" charset="-122"/>
              </a:rPr>
              <a:t>     </a:t>
            </a:r>
            <a:r>
              <a:rPr lang="zh-CN" altLang="zh-CN" sz="3000">
                <a:solidFill>
                  <a:srgbClr val="C00000"/>
                </a:solidFill>
                <a:latin typeface="宋体" charset="-122"/>
              </a:rPr>
              <a:t>学期或全部课程的学生，按照两校之间的协议每年</a:t>
            </a:r>
            <a:r>
              <a:rPr lang="en-US" altLang="zh-CN" sz="3000">
                <a:solidFill>
                  <a:srgbClr val="C00000"/>
                </a:solidFill>
                <a:latin typeface="宋体" charset="-122"/>
              </a:rPr>
              <a:t>3</a:t>
            </a:r>
            <a:r>
              <a:rPr lang="zh-CN" altLang="zh-CN" sz="3000">
                <a:solidFill>
                  <a:srgbClr val="C00000"/>
                </a:solidFill>
                <a:latin typeface="宋体" charset="-122"/>
              </a:rPr>
              <a:t>月份或</a:t>
            </a:r>
            <a:r>
              <a:rPr lang="en-US" altLang="zh-CN" sz="3000">
                <a:solidFill>
                  <a:srgbClr val="C00000"/>
                </a:solidFill>
                <a:latin typeface="宋体" charset="-122"/>
              </a:rPr>
              <a:t>9</a:t>
            </a:r>
            <a:r>
              <a:rPr lang="zh-CN" altLang="zh-CN" sz="3000">
                <a:solidFill>
                  <a:srgbClr val="C00000"/>
                </a:solidFill>
                <a:latin typeface="宋体" charset="-122"/>
              </a:rPr>
              <a:t>月份可申请汉阳大学新入学（四年制），在汉阳大学修满学校所规定的学分可获得汉阳大学毕业证以及学位证。</a:t>
            </a:r>
          </a:p>
        </p:txBody>
      </p:sp>
      <p:sp>
        <p:nvSpPr>
          <p:cNvPr id="24579" name="矩形 6"/>
          <p:cNvSpPr>
            <a:spLocks noChangeArrowheads="1"/>
          </p:cNvSpPr>
          <p:nvPr/>
        </p:nvSpPr>
        <p:spPr bwMode="auto">
          <a:xfrm>
            <a:off x="3492500" y="549275"/>
            <a:ext cx="4995863" cy="762000"/>
          </a:xfrm>
          <a:prstGeom prst="rect">
            <a:avLst/>
          </a:prstGeom>
          <a:noFill/>
          <a:ln w="9525">
            <a:noFill/>
            <a:miter lim="800000"/>
            <a:headEnd/>
            <a:tailEnd/>
          </a:ln>
        </p:spPr>
        <p:txBody>
          <a:bodyPr wrap="none">
            <a:spAutoFit/>
          </a:bodyPr>
          <a:lstStyle/>
          <a:p>
            <a:r>
              <a:rPr lang="en-US" altLang="zh-CN" sz="4400" b="1">
                <a:solidFill>
                  <a:schemeClr val="hlink"/>
                </a:solidFill>
                <a:latin typeface="Brush Script Std" pitchFamily="66" charset="0"/>
              </a:rPr>
              <a:t>Hanyang University</a:t>
            </a:r>
            <a:endParaRPr lang="zh-CN" altLang="en-US" sz="4400">
              <a:solidFill>
                <a:schemeClr val="hlink"/>
              </a:solidFill>
              <a:latin typeface="Brush Script Std" pitchFamily="66"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3" descr="汉阳大学吉祥物.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5602" name="矩形 4"/>
          <p:cNvSpPr>
            <a:spLocks noChangeArrowheads="1"/>
          </p:cNvSpPr>
          <p:nvPr/>
        </p:nvSpPr>
        <p:spPr bwMode="auto">
          <a:xfrm>
            <a:off x="571500" y="500063"/>
            <a:ext cx="6786563" cy="4962525"/>
          </a:xfrm>
          <a:prstGeom prst="rect">
            <a:avLst/>
          </a:prstGeom>
          <a:noFill/>
          <a:ln w="9525">
            <a:noFill/>
            <a:miter lim="800000"/>
            <a:headEnd/>
            <a:tailEnd/>
          </a:ln>
        </p:spPr>
        <p:txBody>
          <a:bodyPr>
            <a:spAutoFit/>
          </a:bodyPr>
          <a:lstStyle/>
          <a:p>
            <a:pPr latinLnBrk="1"/>
            <a:r>
              <a:rPr lang="zh-CN" altLang="zh-CN" sz="2800" b="1">
                <a:latin typeface="Calibri" pitchFamily="34" charset="0"/>
              </a:rPr>
              <a:t>学生推荐及选拔</a:t>
            </a:r>
          </a:p>
          <a:p>
            <a:pPr latinLnBrk="1"/>
            <a:endParaRPr lang="en-US" altLang="zh-CN" sz="2800">
              <a:solidFill>
                <a:srgbClr val="C00000"/>
              </a:solidFill>
              <a:latin typeface="Calibri" pitchFamily="34" charset="0"/>
            </a:endParaRPr>
          </a:p>
          <a:p>
            <a:pPr algn="just" latinLnBrk="1"/>
            <a:r>
              <a:rPr lang="en-US" altLang="zh-CN">
                <a:solidFill>
                  <a:srgbClr val="C00000"/>
                </a:solidFill>
                <a:latin typeface="宋体" charset="-122"/>
              </a:rPr>
              <a:t>1</a:t>
            </a:r>
            <a:r>
              <a:rPr lang="zh-CN" altLang="zh-CN">
                <a:solidFill>
                  <a:srgbClr val="C00000"/>
                </a:solidFill>
                <a:latin typeface="宋体" charset="-122"/>
              </a:rPr>
              <a:t>）鞍山市第一中学</a:t>
            </a:r>
            <a:r>
              <a:rPr lang="zh-CN" altLang="en-US">
                <a:solidFill>
                  <a:srgbClr val="C00000"/>
                </a:solidFill>
                <a:latin typeface="宋体" charset="-122"/>
              </a:rPr>
              <a:t>在</a:t>
            </a:r>
            <a:r>
              <a:rPr lang="zh-CN" altLang="zh-CN">
                <a:solidFill>
                  <a:srgbClr val="C00000"/>
                </a:solidFill>
                <a:latin typeface="宋体" charset="-122"/>
              </a:rPr>
              <a:t>在校生中推荐优秀学生</a:t>
            </a:r>
            <a:r>
              <a:rPr lang="en-US" altLang="zh-CN">
                <a:solidFill>
                  <a:srgbClr val="C00000"/>
                </a:solidFill>
                <a:latin typeface="宋体" charset="-122"/>
              </a:rPr>
              <a:t>,</a:t>
            </a:r>
            <a:r>
              <a:rPr lang="zh-CN" altLang="zh-CN">
                <a:solidFill>
                  <a:srgbClr val="C00000"/>
                </a:solidFill>
                <a:latin typeface="宋体" charset="-122"/>
              </a:rPr>
              <a:t>帮助学生提供英文版在读证明，成绩证明及英文版推荐信，申请者名单和公文形式的学历确认书。</a:t>
            </a:r>
          </a:p>
          <a:p>
            <a:pPr algn="just" latinLnBrk="1"/>
            <a:endParaRPr lang="en-US" altLang="zh-CN">
              <a:solidFill>
                <a:srgbClr val="C00000"/>
              </a:solidFill>
              <a:latin typeface="宋体" charset="-122"/>
            </a:endParaRPr>
          </a:p>
          <a:p>
            <a:pPr algn="just" latinLnBrk="1"/>
            <a:r>
              <a:rPr lang="en-US" altLang="zh-CN">
                <a:solidFill>
                  <a:srgbClr val="C00000"/>
                </a:solidFill>
                <a:latin typeface="宋体" charset="-122"/>
              </a:rPr>
              <a:t>2</a:t>
            </a:r>
            <a:r>
              <a:rPr lang="zh-CN" altLang="zh-CN">
                <a:solidFill>
                  <a:srgbClr val="C00000"/>
                </a:solidFill>
                <a:latin typeface="宋体" charset="-122"/>
              </a:rPr>
              <a:t>）由鞍山市第一中学推荐的学生，按照汉阳大学入学规定，须提交申请材料并参加入学考试。</a:t>
            </a:r>
          </a:p>
          <a:p>
            <a:pPr algn="just" latinLnBrk="1"/>
            <a:endParaRPr lang="en-US" altLang="zh-CN">
              <a:solidFill>
                <a:srgbClr val="C00000"/>
              </a:solidFill>
              <a:latin typeface="宋体" charset="-122"/>
            </a:endParaRPr>
          </a:p>
          <a:p>
            <a:pPr algn="just" latinLnBrk="1"/>
            <a:r>
              <a:rPr lang="en-US" altLang="zh-CN">
                <a:solidFill>
                  <a:srgbClr val="C00000"/>
                </a:solidFill>
                <a:latin typeface="宋体" charset="-122"/>
              </a:rPr>
              <a:t>3</a:t>
            </a:r>
            <a:r>
              <a:rPr lang="zh-CN" altLang="zh-CN">
                <a:solidFill>
                  <a:srgbClr val="C00000"/>
                </a:solidFill>
                <a:latin typeface="宋体" charset="-122"/>
              </a:rPr>
              <a:t>）通过入学考试被录取的学生中，如韩国语能力未达到学校要求时，需在汉阳大学进行至少</a:t>
            </a:r>
            <a:r>
              <a:rPr lang="en-US" altLang="zh-CN">
                <a:solidFill>
                  <a:srgbClr val="C00000"/>
                </a:solidFill>
                <a:latin typeface="宋体" charset="-122"/>
              </a:rPr>
              <a:t>6</a:t>
            </a:r>
            <a:r>
              <a:rPr lang="zh-CN" altLang="zh-CN">
                <a:solidFill>
                  <a:srgbClr val="C00000"/>
                </a:solidFill>
                <a:latin typeface="宋体" charset="-122"/>
              </a:rPr>
              <a:t>个月的语言课程，语言考试合格后可进入专业课程学习。</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3" descr="吉祥物3.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10"/>
          <p:cNvPicPr>
            <a:picLocks noChangeAspect="1" noChangeArrowheads="1"/>
          </p:cNvPicPr>
          <p:nvPr/>
        </p:nvPicPr>
        <p:blipFill>
          <a:blip r:embed="rId3" cstate="email">
            <a:extLst/>
          </a:blip>
          <a:srcRect/>
          <a:stretch>
            <a:fillRect/>
          </a:stretch>
        </p:blipFill>
        <p:spPr bwMode="auto">
          <a:xfrm>
            <a:off x="6341" y="6350"/>
            <a:ext cx="5673208" cy="1296144"/>
          </a:xfrm>
          <a:prstGeom prst="rect">
            <a:avLst/>
          </a:prstGeom>
          <a:noFill/>
          <a:ln w="9525" cap="flat" cmpd="sng" algn="ctr">
            <a:noFill/>
            <a:prstDash val="solid"/>
            <a:miter lim="800000"/>
            <a:headEnd type="none" w="med" len="med"/>
            <a:tailEnd type="none" w="med" len="med"/>
          </a:ln>
          <a:effectLst>
            <a:softEdge rad="127000"/>
          </a:effectLst>
        </p:spPr>
      </p:pic>
      <p:sp>
        <p:nvSpPr>
          <p:cNvPr id="30723" name="矩形 5"/>
          <p:cNvSpPr>
            <a:spLocks noChangeArrowheads="1"/>
          </p:cNvSpPr>
          <p:nvPr/>
        </p:nvSpPr>
        <p:spPr bwMode="auto">
          <a:xfrm>
            <a:off x="5219700" y="765175"/>
            <a:ext cx="3536950" cy="457200"/>
          </a:xfrm>
          <a:prstGeom prst="rect">
            <a:avLst/>
          </a:prstGeom>
          <a:noFill/>
          <a:ln w="9525">
            <a:noFill/>
            <a:miter lim="800000"/>
            <a:headEnd/>
            <a:tailEnd/>
          </a:ln>
        </p:spPr>
        <p:txBody>
          <a:bodyPr wrap="none">
            <a:spAutoFit/>
          </a:bodyPr>
          <a:lstStyle/>
          <a:p>
            <a:r>
              <a:rPr lang="zh-CN" altLang="en-US" b="1">
                <a:latin typeface="隶书"/>
                <a:ea typeface="隶书"/>
                <a:cs typeface="隶书"/>
              </a:rPr>
              <a:t>给予鞍山一中的优惠项目</a:t>
            </a:r>
            <a:endParaRPr lang="en-US" altLang="zh-CN" sz="1800">
              <a:latin typeface="隶书"/>
              <a:ea typeface="隶书"/>
              <a:cs typeface="隶书"/>
            </a:endParaRPr>
          </a:p>
        </p:txBody>
      </p:sp>
      <p:sp>
        <p:nvSpPr>
          <p:cNvPr id="30724" name="矩形 6"/>
          <p:cNvSpPr>
            <a:spLocks noChangeArrowheads="1"/>
          </p:cNvSpPr>
          <p:nvPr/>
        </p:nvSpPr>
        <p:spPr bwMode="auto">
          <a:xfrm>
            <a:off x="2286000" y="1268413"/>
            <a:ext cx="6858000" cy="7208837"/>
          </a:xfrm>
          <a:prstGeom prst="rect">
            <a:avLst/>
          </a:prstGeom>
          <a:noFill/>
          <a:ln w="9525">
            <a:noFill/>
            <a:miter lim="800000"/>
            <a:headEnd/>
            <a:tailEnd/>
          </a:ln>
        </p:spPr>
        <p:txBody>
          <a:bodyPr>
            <a:spAutoFit/>
          </a:bodyPr>
          <a:lstStyle/>
          <a:p>
            <a:pPr algn="just" latinLnBrk="1">
              <a:lnSpc>
                <a:spcPct val="150000"/>
              </a:lnSpc>
            </a:pPr>
            <a:r>
              <a:rPr lang="en-US" altLang="zh-CN" sz="2000">
                <a:solidFill>
                  <a:srgbClr val="C00000"/>
                </a:solidFill>
                <a:latin typeface="宋体" charset="-122"/>
              </a:rPr>
              <a:t>1</a:t>
            </a:r>
            <a:r>
              <a:rPr lang="zh-CN" altLang="zh-CN" sz="2000">
                <a:solidFill>
                  <a:srgbClr val="C00000"/>
                </a:solidFill>
                <a:latin typeface="宋体" charset="-122"/>
              </a:rPr>
              <a:t>）已被录取的学生中选拔优秀学生提供奖学金。申请首尔校区时</a:t>
            </a:r>
            <a:r>
              <a:rPr lang="en-US" altLang="zh-CN" sz="2000">
                <a:solidFill>
                  <a:srgbClr val="C00000"/>
                </a:solidFill>
                <a:latin typeface="宋体" charset="-122"/>
              </a:rPr>
              <a:t>,</a:t>
            </a:r>
            <a:r>
              <a:rPr lang="zh-CN" altLang="zh-CN" sz="2000">
                <a:solidFill>
                  <a:srgbClr val="C00000"/>
                </a:solidFill>
                <a:latin typeface="宋体" charset="-122"/>
              </a:rPr>
              <a:t>减免入学金</a:t>
            </a:r>
            <a:r>
              <a:rPr lang="en-US" altLang="zh-CN" sz="2000">
                <a:solidFill>
                  <a:srgbClr val="C00000"/>
                </a:solidFill>
                <a:latin typeface="宋体" charset="-122"/>
              </a:rPr>
              <a:t>; </a:t>
            </a:r>
            <a:r>
              <a:rPr lang="zh-CN" altLang="zh-CN" sz="2000">
                <a:solidFill>
                  <a:srgbClr val="C00000"/>
                </a:solidFill>
                <a:latin typeface="宋体" charset="-122"/>
              </a:rPr>
              <a:t>申请</a:t>
            </a:r>
            <a:r>
              <a:rPr lang="en-US" altLang="zh-CN" sz="2000">
                <a:solidFill>
                  <a:srgbClr val="C00000"/>
                </a:solidFill>
                <a:latin typeface="宋体" charset="-122"/>
              </a:rPr>
              <a:t>ERICA</a:t>
            </a:r>
            <a:r>
              <a:rPr lang="zh-CN" altLang="zh-CN" sz="2000">
                <a:solidFill>
                  <a:srgbClr val="C00000"/>
                </a:solidFill>
                <a:latin typeface="宋体" charset="-122"/>
              </a:rPr>
              <a:t>校区时减免学费</a:t>
            </a:r>
            <a:r>
              <a:rPr lang="en-US" altLang="zh-CN" sz="2000">
                <a:solidFill>
                  <a:srgbClr val="C00000"/>
                </a:solidFill>
                <a:latin typeface="宋体" charset="-122"/>
              </a:rPr>
              <a:t>30%</a:t>
            </a:r>
            <a:r>
              <a:rPr lang="zh-CN" altLang="zh-CN" sz="2000">
                <a:solidFill>
                  <a:srgbClr val="C00000"/>
                </a:solidFill>
                <a:latin typeface="宋体" charset="-122"/>
              </a:rPr>
              <a:t>作为奖学金（除入学金）。但如学生的平均学分未达到</a:t>
            </a:r>
            <a:r>
              <a:rPr lang="en-US" altLang="zh-CN" sz="2000">
                <a:solidFill>
                  <a:srgbClr val="C00000"/>
                </a:solidFill>
                <a:latin typeface="宋体" charset="-122"/>
              </a:rPr>
              <a:t>2.0</a:t>
            </a:r>
            <a:r>
              <a:rPr lang="zh-CN" altLang="zh-CN" sz="2000">
                <a:solidFill>
                  <a:srgbClr val="C00000"/>
                </a:solidFill>
                <a:latin typeface="宋体" charset="-122"/>
              </a:rPr>
              <a:t>时，第二学期开始取消奖学金。</a:t>
            </a:r>
          </a:p>
          <a:p>
            <a:pPr algn="just" latinLnBrk="1">
              <a:lnSpc>
                <a:spcPct val="150000"/>
              </a:lnSpc>
            </a:pPr>
            <a:r>
              <a:rPr lang="en-US" altLang="zh-CN" sz="2000">
                <a:solidFill>
                  <a:srgbClr val="C00000"/>
                </a:solidFill>
                <a:latin typeface="宋体" charset="-122"/>
              </a:rPr>
              <a:t>2</a:t>
            </a:r>
            <a:r>
              <a:rPr lang="zh-CN" altLang="zh-CN" sz="2000">
                <a:solidFill>
                  <a:srgbClr val="C00000"/>
                </a:solidFill>
                <a:latin typeface="宋体" charset="-122"/>
              </a:rPr>
              <a:t>）汉阳大学按照学校外国人奖学金制度，对鞍山市第一中学推荐的学生可提供其他附加奖学金。</a:t>
            </a:r>
            <a:endParaRPr lang="en-US" altLang="zh-CN" sz="2000">
              <a:solidFill>
                <a:srgbClr val="C00000"/>
              </a:solidFill>
              <a:latin typeface="宋体" charset="-122"/>
            </a:endParaRPr>
          </a:p>
          <a:p>
            <a:pPr algn="just" latinLnBrk="1">
              <a:lnSpc>
                <a:spcPct val="150000"/>
              </a:lnSpc>
            </a:pPr>
            <a:r>
              <a:rPr lang="en-US" altLang="zh-CN" sz="2000">
                <a:solidFill>
                  <a:srgbClr val="C00000"/>
                </a:solidFill>
                <a:latin typeface="宋体" charset="-122"/>
              </a:rPr>
              <a:t>3) </a:t>
            </a:r>
            <a:r>
              <a:rPr lang="zh-CN" altLang="zh-CN" sz="2000">
                <a:solidFill>
                  <a:srgbClr val="C00000"/>
                </a:solidFill>
                <a:latin typeface="宋体" charset="-122"/>
              </a:rPr>
              <a:t>对于鞍山市第一中学推荐的学生，汉阳大学在学习、生活及出入境手续方面提供帮助。</a:t>
            </a:r>
          </a:p>
          <a:p>
            <a:pPr algn="just" latinLnBrk="1">
              <a:lnSpc>
                <a:spcPct val="150000"/>
              </a:lnSpc>
            </a:pPr>
            <a:r>
              <a:rPr lang="en-US" altLang="zh-CN" sz="2000">
                <a:solidFill>
                  <a:srgbClr val="C00000"/>
                </a:solidFill>
                <a:latin typeface="宋体" charset="-122"/>
              </a:rPr>
              <a:t>4) </a:t>
            </a:r>
            <a:r>
              <a:rPr lang="zh-CN" altLang="zh-CN" sz="2000">
                <a:solidFill>
                  <a:srgbClr val="C00000"/>
                </a:solidFill>
                <a:latin typeface="宋体" charset="-122"/>
              </a:rPr>
              <a:t>汉阳大学将对鞍山市第一中学推荐的学生优先提供校内宿舍，但因特殊情况无法提供时，安排校外宿舍。</a:t>
            </a:r>
            <a:endParaRPr lang="en-US" altLang="zh-CN" sz="2000">
              <a:solidFill>
                <a:srgbClr val="C00000"/>
              </a:solidFill>
              <a:latin typeface="宋体" charset="-122"/>
            </a:endParaRPr>
          </a:p>
          <a:p>
            <a:pPr algn="just" latinLnBrk="1">
              <a:lnSpc>
                <a:spcPct val="150000"/>
              </a:lnSpc>
            </a:pPr>
            <a:endParaRPr lang="en-US" altLang="zh-CN" sz="2100">
              <a:solidFill>
                <a:srgbClr val="C00000"/>
              </a:solidFill>
              <a:latin typeface="宋体" charset="-122"/>
            </a:endParaRPr>
          </a:p>
          <a:p>
            <a:pPr latinLnBrk="1">
              <a:lnSpc>
                <a:spcPct val="150000"/>
              </a:lnSpc>
            </a:pPr>
            <a:endParaRPr lang="en-US" altLang="zh-CN" sz="1800">
              <a:solidFill>
                <a:srgbClr val="C00000"/>
              </a:solidFill>
              <a:latin typeface="Calibri" pitchFamily="34" charset="0"/>
            </a:endParaRPr>
          </a:p>
          <a:p>
            <a:pPr latinLnBrk="1">
              <a:lnSpc>
                <a:spcPct val="150000"/>
              </a:lnSpc>
            </a:pPr>
            <a:endParaRPr lang="en-US" altLang="zh-CN" sz="1800">
              <a:solidFill>
                <a:srgbClr val="C00000"/>
              </a:solidFill>
              <a:latin typeface="Calibri" pitchFamily="34" charset="0"/>
            </a:endParaRPr>
          </a:p>
          <a:p>
            <a:pPr latinLnBrk="1">
              <a:lnSpc>
                <a:spcPct val="150000"/>
              </a:lnSpc>
            </a:pPr>
            <a:endParaRPr lang="en-US" altLang="zh-CN" sz="1800">
              <a:solidFill>
                <a:srgbClr val="C00000"/>
              </a:solidFill>
              <a:latin typeface="Calibri" pitchFamily="34" charset="0"/>
            </a:endParaRPr>
          </a:p>
          <a:p>
            <a:pPr latinLnBrk="1">
              <a:lnSpc>
                <a:spcPct val="150000"/>
              </a:lnSpc>
            </a:pPr>
            <a:endParaRPr lang="en-US" altLang="zh-CN" sz="1800">
              <a:solidFill>
                <a:srgbClr val="C00000"/>
              </a:solidFill>
              <a:latin typeface="Calibri" pitchFamily="34" charset="0"/>
            </a:endParaRPr>
          </a:p>
          <a:p>
            <a:pPr latinLnBrk="1">
              <a:lnSpc>
                <a:spcPct val="150000"/>
              </a:lnSpc>
            </a:pPr>
            <a:endParaRPr lang="zh-CN" altLang="zh-CN" sz="1800">
              <a:solidFill>
                <a:srgbClr val="C000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Right)">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3" descr="吉祥物2.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矩形 4"/>
          <p:cNvSpPr/>
          <p:nvPr/>
        </p:nvSpPr>
        <p:spPr>
          <a:xfrm>
            <a:off x="571500" y="1214438"/>
            <a:ext cx="6643688" cy="4724400"/>
          </a:xfrm>
          <a:prstGeom prst="rect">
            <a:avLst/>
          </a:prstGeom>
        </p:spPr>
        <p:txBody>
          <a:bodyPr>
            <a:spAutoFit/>
          </a:bodyPr>
          <a:lstStyle/>
          <a:p>
            <a:pPr fontAlgn="auto">
              <a:spcBef>
                <a:spcPts val="0"/>
              </a:spcBef>
              <a:spcAft>
                <a:spcPts val="0"/>
              </a:spcAft>
              <a:defRPr/>
            </a:pPr>
            <a:r>
              <a:rPr lang="en-US" altLang="zh-CN" sz="2500" b="1" dirty="0">
                <a:latin typeface="+mn-lt"/>
                <a:ea typeface="+mn-ea"/>
              </a:rPr>
              <a:t>Global Diamond </a:t>
            </a:r>
            <a:r>
              <a:rPr lang="zh-CN" altLang="zh-CN" sz="2500" b="1" dirty="0">
                <a:latin typeface="+mn-lt"/>
                <a:ea typeface="+mn-ea"/>
              </a:rPr>
              <a:t>全球钻石项目 </a:t>
            </a:r>
            <a:r>
              <a:rPr lang="en-US" altLang="zh-CN" sz="2500" b="1" dirty="0">
                <a:latin typeface="+mn-lt"/>
                <a:ea typeface="+mn-ea"/>
              </a:rPr>
              <a:t>(</a:t>
            </a:r>
            <a:r>
              <a:rPr lang="zh-CN" altLang="zh-CN" sz="2500" b="1" dirty="0">
                <a:latin typeface="+mn-lt"/>
                <a:ea typeface="+mn-ea"/>
              </a:rPr>
              <a:t>本科</a:t>
            </a:r>
            <a:r>
              <a:rPr lang="en-US" altLang="zh-CN" sz="2500" b="1" dirty="0">
                <a:latin typeface="+mn-lt"/>
                <a:ea typeface="+mn-ea"/>
              </a:rPr>
              <a:t>)</a:t>
            </a:r>
            <a:endParaRPr lang="zh-CN" altLang="zh-CN" sz="2500" dirty="0">
              <a:latin typeface="+mn-lt"/>
              <a:ea typeface="+mn-ea"/>
            </a:endParaRPr>
          </a:p>
          <a:p>
            <a:pPr fontAlgn="auto">
              <a:spcBef>
                <a:spcPts val="0"/>
              </a:spcBef>
              <a:spcAft>
                <a:spcPts val="0"/>
              </a:spcAft>
              <a:defRPr/>
            </a:pPr>
            <a:endParaRPr lang="en-US" altLang="zh-CN" sz="2300" dirty="0">
              <a:solidFill>
                <a:srgbClr val="C00000"/>
              </a:solidFill>
              <a:latin typeface="+mn-lt"/>
              <a:ea typeface="+mn-ea"/>
            </a:endParaRPr>
          </a:p>
          <a:p>
            <a:pPr algn="just" fontAlgn="auto">
              <a:spcBef>
                <a:spcPts val="0"/>
              </a:spcBef>
              <a:spcAft>
                <a:spcPts val="0"/>
              </a:spcAft>
              <a:defRPr/>
            </a:pPr>
            <a:r>
              <a:rPr lang="en-US" altLang="zh-CN" sz="2300" dirty="0">
                <a:solidFill>
                  <a:srgbClr val="C00000"/>
                </a:solidFill>
                <a:latin typeface="+mn-ea"/>
                <a:ea typeface="+mn-ea"/>
              </a:rPr>
              <a:t>1. </a:t>
            </a:r>
            <a:r>
              <a:rPr lang="zh-CN" altLang="zh-CN" sz="2300" dirty="0">
                <a:solidFill>
                  <a:srgbClr val="C00000"/>
                </a:solidFill>
                <a:latin typeface="+mn-ea"/>
                <a:ea typeface="+mn-ea"/>
              </a:rPr>
              <a:t>申请资格</a:t>
            </a:r>
            <a:r>
              <a:rPr lang="en-US" altLang="zh-CN" sz="2300" dirty="0">
                <a:solidFill>
                  <a:srgbClr val="C00000"/>
                </a:solidFill>
                <a:latin typeface="+mn-ea"/>
                <a:ea typeface="+mn-ea"/>
              </a:rPr>
              <a:t> : </a:t>
            </a:r>
            <a:r>
              <a:rPr lang="zh-CN" altLang="zh-CN" sz="2300" dirty="0">
                <a:solidFill>
                  <a:srgbClr val="C00000"/>
                </a:solidFill>
                <a:latin typeface="+mn-ea"/>
                <a:ea typeface="+mn-ea"/>
              </a:rPr>
              <a:t>能够考入中国排名前</a:t>
            </a:r>
            <a:r>
              <a:rPr lang="en-US" altLang="zh-CN" sz="2300" dirty="0">
                <a:solidFill>
                  <a:srgbClr val="C00000"/>
                </a:solidFill>
                <a:latin typeface="+mn-ea"/>
                <a:ea typeface="+mn-ea"/>
              </a:rPr>
              <a:t>20</a:t>
            </a:r>
            <a:r>
              <a:rPr lang="zh-CN" altLang="zh-CN" sz="2300" dirty="0">
                <a:solidFill>
                  <a:srgbClr val="C00000"/>
                </a:solidFill>
                <a:latin typeface="+mn-ea"/>
                <a:ea typeface="+mn-ea"/>
              </a:rPr>
              <a:t>位大学的学生</a:t>
            </a:r>
            <a:r>
              <a:rPr lang="en-US" altLang="zh-CN" sz="2300" dirty="0">
                <a:solidFill>
                  <a:srgbClr val="C00000"/>
                </a:solidFill>
                <a:latin typeface="+mn-ea"/>
                <a:ea typeface="+mn-ea"/>
              </a:rPr>
              <a:t>(</a:t>
            </a:r>
            <a:r>
              <a:rPr lang="zh-CN" altLang="zh-CN" sz="2300" dirty="0">
                <a:solidFill>
                  <a:srgbClr val="C00000"/>
                </a:solidFill>
                <a:latin typeface="+mn-ea"/>
                <a:ea typeface="+mn-ea"/>
              </a:rPr>
              <a:t>以高考成绩为准）</a:t>
            </a:r>
          </a:p>
          <a:p>
            <a:pPr algn="just" fontAlgn="auto">
              <a:spcBef>
                <a:spcPts val="0"/>
              </a:spcBef>
              <a:spcAft>
                <a:spcPts val="0"/>
              </a:spcAft>
              <a:defRPr/>
            </a:pPr>
            <a:r>
              <a:rPr lang="en-US" altLang="zh-CN" sz="2300" dirty="0">
                <a:solidFill>
                  <a:srgbClr val="C00000"/>
                </a:solidFill>
                <a:latin typeface="+mn-ea"/>
                <a:ea typeface="+mn-ea"/>
              </a:rPr>
              <a:t>2. </a:t>
            </a:r>
            <a:r>
              <a:rPr lang="zh-CN" altLang="zh-CN" sz="2300" dirty="0">
                <a:solidFill>
                  <a:srgbClr val="C00000"/>
                </a:solidFill>
                <a:latin typeface="+mn-ea"/>
                <a:ea typeface="+mn-ea"/>
              </a:rPr>
              <a:t>教育课程：</a:t>
            </a:r>
          </a:p>
          <a:p>
            <a:pPr algn="just" fontAlgn="auto">
              <a:spcBef>
                <a:spcPts val="0"/>
              </a:spcBef>
              <a:spcAft>
                <a:spcPts val="0"/>
              </a:spcAft>
              <a:defRPr/>
            </a:pPr>
            <a:r>
              <a:rPr lang="en-US" altLang="zh-CN" sz="2300" dirty="0">
                <a:solidFill>
                  <a:srgbClr val="C00000"/>
                </a:solidFill>
                <a:latin typeface="+mn-ea"/>
                <a:ea typeface="+mn-ea"/>
              </a:rPr>
              <a:t>    1) </a:t>
            </a:r>
            <a:r>
              <a:rPr lang="zh-CN" altLang="zh-CN" sz="2300" dirty="0">
                <a:solidFill>
                  <a:srgbClr val="C00000"/>
                </a:solidFill>
                <a:latin typeface="+mn-ea"/>
                <a:ea typeface="+mn-ea"/>
              </a:rPr>
              <a:t>主修专业</a:t>
            </a:r>
            <a:r>
              <a:rPr lang="en-US" altLang="zh-CN" sz="2300" dirty="0">
                <a:solidFill>
                  <a:srgbClr val="C00000"/>
                </a:solidFill>
                <a:latin typeface="+mn-ea"/>
                <a:ea typeface="+mn-ea"/>
              </a:rPr>
              <a:t> : </a:t>
            </a:r>
            <a:r>
              <a:rPr lang="zh-CN" altLang="zh-CN" sz="2300" dirty="0">
                <a:solidFill>
                  <a:srgbClr val="C00000"/>
                </a:solidFill>
                <a:latin typeface="+mn-ea"/>
                <a:ea typeface="+mn-ea"/>
              </a:rPr>
              <a:t>自由选择适合自己的专业</a:t>
            </a:r>
          </a:p>
          <a:p>
            <a:pPr algn="just" fontAlgn="auto">
              <a:spcBef>
                <a:spcPts val="0"/>
              </a:spcBef>
              <a:spcAft>
                <a:spcPts val="0"/>
              </a:spcAft>
              <a:defRPr/>
            </a:pPr>
            <a:r>
              <a:rPr lang="zh-CN" altLang="zh-CN" sz="2300" dirty="0">
                <a:solidFill>
                  <a:srgbClr val="C00000"/>
                </a:solidFill>
                <a:latin typeface="+mn-ea"/>
                <a:ea typeface="+mn-ea"/>
              </a:rPr>
              <a:t>　　</a:t>
            </a:r>
            <a:r>
              <a:rPr lang="en-US" altLang="zh-CN" sz="2300" dirty="0">
                <a:solidFill>
                  <a:srgbClr val="C00000"/>
                </a:solidFill>
                <a:latin typeface="+mn-ea"/>
                <a:ea typeface="+mn-ea"/>
              </a:rPr>
              <a:t>2) Diamond </a:t>
            </a:r>
            <a:r>
              <a:rPr lang="zh-CN" altLang="zh-CN" sz="2300" dirty="0">
                <a:solidFill>
                  <a:srgbClr val="C00000"/>
                </a:solidFill>
                <a:latin typeface="+mn-ea"/>
                <a:ea typeface="+mn-ea"/>
              </a:rPr>
              <a:t>教育课程</a:t>
            </a:r>
            <a:r>
              <a:rPr lang="en-US" altLang="zh-CN" sz="2300" dirty="0">
                <a:solidFill>
                  <a:srgbClr val="C00000"/>
                </a:solidFill>
                <a:latin typeface="+mn-ea"/>
                <a:ea typeface="+mn-ea"/>
              </a:rPr>
              <a:t> : </a:t>
            </a:r>
            <a:r>
              <a:rPr lang="zh-CN" altLang="zh-CN" sz="2300" dirty="0">
                <a:solidFill>
                  <a:srgbClr val="C00000"/>
                </a:solidFill>
                <a:latin typeface="+mn-ea"/>
                <a:ea typeface="+mn-ea"/>
              </a:rPr>
              <a:t>为培养全世界上流</a:t>
            </a:r>
            <a:r>
              <a:rPr lang="en-US" altLang="zh-CN" sz="2300" dirty="0">
                <a:solidFill>
                  <a:srgbClr val="C00000"/>
                </a:solidFill>
                <a:latin typeface="+mn-ea"/>
                <a:ea typeface="+mn-ea"/>
              </a:rPr>
              <a:t>1%</a:t>
            </a:r>
            <a:r>
              <a:rPr lang="zh-CN" altLang="zh-CN" sz="2300" dirty="0">
                <a:solidFill>
                  <a:srgbClr val="C00000"/>
                </a:solidFill>
                <a:latin typeface="+mn-ea"/>
                <a:ea typeface="+mn-ea"/>
              </a:rPr>
              <a:t>的领导者而专门定制的国际化教育课程</a:t>
            </a:r>
          </a:p>
          <a:p>
            <a:pPr algn="just" fontAlgn="auto">
              <a:spcBef>
                <a:spcPts val="0"/>
              </a:spcBef>
              <a:spcAft>
                <a:spcPts val="0"/>
              </a:spcAft>
              <a:defRPr/>
            </a:pPr>
            <a:r>
              <a:rPr lang="en-US" altLang="zh-CN" sz="2300" dirty="0">
                <a:solidFill>
                  <a:srgbClr val="C00000"/>
                </a:solidFill>
                <a:latin typeface="+mn-ea"/>
                <a:ea typeface="+mn-ea"/>
              </a:rPr>
              <a:t>3. </a:t>
            </a:r>
            <a:r>
              <a:rPr lang="zh-CN" altLang="zh-CN" sz="2300" dirty="0">
                <a:solidFill>
                  <a:srgbClr val="C00000"/>
                </a:solidFill>
                <a:latin typeface="+mn-ea"/>
                <a:ea typeface="+mn-ea"/>
              </a:rPr>
              <a:t>颁发证书</a:t>
            </a:r>
            <a:r>
              <a:rPr lang="en-US" altLang="zh-CN" sz="2300" dirty="0">
                <a:solidFill>
                  <a:srgbClr val="C00000"/>
                </a:solidFill>
                <a:latin typeface="+mn-ea"/>
                <a:ea typeface="+mn-ea"/>
              </a:rPr>
              <a:t>: </a:t>
            </a:r>
            <a:r>
              <a:rPr lang="zh-CN" altLang="zh-CN" sz="2300" dirty="0">
                <a:solidFill>
                  <a:srgbClr val="C00000"/>
                </a:solidFill>
                <a:latin typeface="+mn-ea"/>
                <a:ea typeface="+mn-ea"/>
              </a:rPr>
              <a:t>修完该教育课程，将颁发以汉阳大学校长名义开具的</a:t>
            </a:r>
            <a:r>
              <a:rPr lang="en-US" altLang="zh-CN" sz="2300" dirty="0">
                <a:solidFill>
                  <a:srgbClr val="C00000"/>
                </a:solidFill>
                <a:latin typeface="+mn-ea"/>
                <a:ea typeface="+mn-ea"/>
              </a:rPr>
              <a:t>Red Lion-Global Diamond </a:t>
            </a:r>
            <a:r>
              <a:rPr lang="zh-CN" altLang="zh-CN" sz="2300" dirty="0">
                <a:solidFill>
                  <a:srgbClr val="C00000"/>
                </a:solidFill>
                <a:latin typeface="+mn-ea"/>
                <a:ea typeface="+mn-ea"/>
              </a:rPr>
              <a:t>证书</a:t>
            </a:r>
          </a:p>
          <a:p>
            <a:pPr algn="just" fontAlgn="auto">
              <a:spcBef>
                <a:spcPts val="0"/>
              </a:spcBef>
              <a:spcAft>
                <a:spcPts val="0"/>
              </a:spcAft>
              <a:defRPr/>
            </a:pPr>
            <a:r>
              <a:rPr lang="en-US" altLang="zh-CN" sz="2300" dirty="0">
                <a:solidFill>
                  <a:srgbClr val="C00000"/>
                </a:solidFill>
                <a:latin typeface="+mn-ea"/>
                <a:ea typeface="+mn-ea"/>
              </a:rPr>
              <a:t>4. </a:t>
            </a:r>
            <a:r>
              <a:rPr lang="zh-CN" altLang="zh-CN" sz="2300" dirty="0">
                <a:solidFill>
                  <a:srgbClr val="C00000"/>
                </a:solidFill>
                <a:latin typeface="+mn-ea"/>
                <a:ea typeface="+mn-ea"/>
              </a:rPr>
              <a:t>特别政策：面试（免入学考试）；</a:t>
            </a:r>
            <a:r>
              <a:rPr lang="en-US" altLang="zh-CN" sz="2300" dirty="0">
                <a:solidFill>
                  <a:srgbClr val="C00000"/>
                </a:solidFill>
                <a:latin typeface="+mn-ea"/>
                <a:ea typeface="+mn-ea"/>
              </a:rPr>
              <a:t>4</a:t>
            </a:r>
            <a:r>
              <a:rPr lang="zh-CN" altLang="zh-CN" sz="2300" dirty="0">
                <a:solidFill>
                  <a:srgbClr val="C00000"/>
                </a:solidFill>
                <a:latin typeface="+mn-ea"/>
                <a:ea typeface="+mn-ea"/>
              </a:rPr>
              <a:t>年全额奖学金；免费宿舍；作为交换生到欧美姐妹院校学习，就业培训及就业推荐等</a:t>
            </a:r>
            <a:r>
              <a:rPr lang="zh-CN" altLang="en-US" sz="2300" dirty="0">
                <a:solidFill>
                  <a:srgbClr val="C00000"/>
                </a:solidFill>
                <a:latin typeface="+mn-ea"/>
                <a:ea typeface="+mn-ea"/>
              </a:rPr>
              <a:t>。</a:t>
            </a:r>
            <a:endParaRPr lang="zh-CN" altLang="zh-CN" sz="2300" dirty="0">
              <a:solidFill>
                <a:srgbClr val="C00000"/>
              </a:solidFill>
              <a:latin typeface="+mn-ea"/>
              <a:ea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3" descr="吉祥物2.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矩形 4"/>
          <p:cNvSpPr/>
          <p:nvPr/>
        </p:nvSpPr>
        <p:spPr>
          <a:xfrm>
            <a:off x="571500" y="1357313"/>
            <a:ext cx="6786563" cy="4724400"/>
          </a:xfrm>
          <a:prstGeom prst="rect">
            <a:avLst/>
          </a:prstGeom>
        </p:spPr>
        <p:txBody>
          <a:bodyPr>
            <a:spAutoFit/>
          </a:bodyPr>
          <a:lstStyle/>
          <a:p>
            <a:pPr fontAlgn="auto">
              <a:spcBef>
                <a:spcPts val="0"/>
              </a:spcBef>
              <a:spcAft>
                <a:spcPts val="0"/>
              </a:spcAft>
              <a:defRPr/>
            </a:pPr>
            <a:r>
              <a:rPr lang="en-US" altLang="zh-CN" sz="2500" b="1" dirty="0">
                <a:latin typeface="+mn-lt"/>
                <a:ea typeface="+mn-ea"/>
              </a:rPr>
              <a:t>Global Leader </a:t>
            </a:r>
            <a:r>
              <a:rPr lang="zh-CN" altLang="zh-CN" sz="2500" b="1" dirty="0">
                <a:latin typeface="+mn-lt"/>
                <a:ea typeface="+mn-ea"/>
              </a:rPr>
              <a:t>全球领导者项目</a:t>
            </a:r>
            <a:r>
              <a:rPr lang="en-US" altLang="zh-CN" sz="2500" b="1" dirty="0">
                <a:latin typeface="+mn-lt"/>
                <a:ea typeface="+mn-ea"/>
              </a:rPr>
              <a:t> (</a:t>
            </a:r>
            <a:r>
              <a:rPr lang="zh-CN" altLang="zh-CN" sz="2500" b="1" dirty="0">
                <a:latin typeface="+mn-lt"/>
                <a:ea typeface="+mn-ea"/>
              </a:rPr>
              <a:t>本科</a:t>
            </a:r>
            <a:r>
              <a:rPr lang="en-US" altLang="zh-CN" sz="2500" b="1" dirty="0">
                <a:latin typeface="+mn-lt"/>
                <a:ea typeface="+mn-ea"/>
              </a:rPr>
              <a:t>)</a:t>
            </a:r>
            <a:endParaRPr lang="zh-CN" altLang="zh-CN" sz="2500" dirty="0">
              <a:latin typeface="+mn-lt"/>
              <a:ea typeface="+mn-ea"/>
            </a:endParaRPr>
          </a:p>
          <a:p>
            <a:pPr fontAlgn="auto">
              <a:spcBef>
                <a:spcPts val="0"/>
              </a:spcBef>
              <a:spcAft>
                <a:spcPts val="0"/>
              </a:spcAft>
              <a:defRPr/>
            </a:pPr>
            <a:endParaRPr lang="en-US" altLang="zh-CN" sz="2300" dirty="0">
              <a:solidFill>
                <a:srgbClr val="C00000"/>
              </a:solidFill>
              <a:latin typeface="+mn-lt"/>
              <a:ea typeface="+mn-ea"/>
            </a:endParaRPr>
          </a:p>
          <a:p>
            <a:pPr algn="just" fontAlgn="auto">
              <a:spcBef>
                <a:spcPts val="0"/>
              </a:spcBef>
              <a:spcAft>
                <a:spcPts val="0"/>
              </a:spcAft>
              <a:defRPr/>
            </a:pPr>
            <a:r>
              <a:rPr lang="en-US" altLang="zh-CN" sz="2300" dirty="0">
                <a:solidFill>
                  <a:srgbClr val="C00000"/>
                </a:solidFill>
                <a:latin typeface="+mn-ea"/>
                <a:ea typeface="+mn-ea"/>
              </a:rPr>
              <a:t>1. </a:t>
            </a:r>
            <a:r>
              <a:rPr lang="zh-CN" altLang="zh-CN" sz="2300" dirty="0">
                <a:solidFill>
                  <a:srgbClr val="C00000"/>
                </a:solidFill>
                <a:latin typeface="+mn-ea"/>
                <a:ea typeface="+mn-ea"/>
              </a:rPr>
              <a:t>申请资格</a:t>
            </a:r>
            <a:r>
              <a:rPr lang="en-US" altLang="zh-CN" sz="2300" dirty="0">
                <a:solidFill>
                  <a:srgbClr val="C00000"/>
                </a:solidFill>
                <a:latin typeface="+mn-ea"/>
                <a:ea typeface="+mn-ea"/>
              </a:rPr>
              <a:t>: </a:t>
            </a:r>
            <a:r>
              <a:rPr lang="zh-CN" altLang="zh-CN" sz="2300" dirty="0">
                <a:solidFill>
                  <a:srgbClr val="C00000"/>
                </a:solidFill>
                <a:latin typeface="+mn-ea"/>
                <a:ea typeface="+mn-ea"/>
              </a:rPr>
              <a:t>达到高考一本线的学生</a:t>
            </a:r>
          </a:p>
          <a:p>
            <a:pPr algn="just" fontAlgn="auto">
              <a:spcBef>
                <a:spcPts val="0"/>
              </a:spcBef>
              <a:spcAft>
                <a:spcPts val="0"/>
              </a:spcAft>
              <a:defRPr/>
            </a:pPr>
            <a:r>
              <a:rPr lang="en-US" altLang="zh-CN" sz="2300" dirty="0">
                <a:solidFill>
                  <a:srgbClr val="C00000"/>
                </a:solidFill>
                <a:latin typeface="+mn-ea"/>
                <a:ea typeface="+mn-ea"/>
              </a:rPr>
              <a:t>2. </a:t>
            </a:r>
            <a:r>
              <a:rPr lang="zh-CN" altLang="zh-CN" sz="2300" dirty="0">
                <a:solidFill>
                  <a:srgbClr val="C00000"/>
                </a:solidFill>
                <a:latin typeface="+mn-ea"/>
                <a:ea typeface="+mn-ea"/>
              </a:rPr>
              <a:t>教育课程</a:t>
            </a:r>
          </a:p>
          <a:p>
            <a:pPr algn="just" fontAlgn="auto">
              <a:spcBef>
                <a:spcPts val="0"/>
              </a:spcBef>
              <a:spcAft>
                <a:spcPts val="0"/>
              </a:spcAft>
              <a:defRPr/>
            </a:pPr>
            <a:r>
              <a:rPr lang="en-US" altLang="zh-CN" sz="2300" dirty="0">
                <a:solidFill>
                  <a:srgbClr val="C00000"/>
                </a:solidFill>
                <a:latin typeface="+mn-ea"/>
                <a:ea typeface="+mn-ea"/>
              </a:rPr>
              <a:t>  1) </a:t>
            </a:r>
            <a:r>
              <a:rPr lang="zh-CN" altLang="zh-CN" sz="2300" dirty="0">
                <a:solidFill>
                  <a:srgbClr val="C00000"/>
                </a:solidFill>
                <a:latin typeface="+mn-ea"/>
                <a:ea typeface="+mn-ea"/>
              </a:rPr>
              <a:t>主修专业</a:t>
            </a:r>
            <a:r>
              <a:rPr lang="en-US" altLang="zh-CN" sz="2300" dirty="0">
                <a:solidFill>
                  <a:srgbClr val="C00000"/>
                </a:solidFill>
                <a:latin typeface="+mn-ea"/>
                <a:ea typeface="+mn-ea"/>
              </a:rPr>
              <a:t>: </a:t>
            </a:r>
            <a:r>
              <a:rPr lang="zh-CN" altLang="zh-CN" sz="2300" dirty="0">
                <a:solidFill>
                  <a:srgbClr val="C00000"/>
                </a:solidFill>
                <a:latin typeface="+mn-ea"/>
                <a:ea typeface="+mn-ea"/>
              </a:rPr>
              <a:t>自由选择适合自己的专业</a:t>
            </a:r>
          </a:p>
          <a:p>
            <a:pPr algn="just" fontAlgn="auto">
              <a:spcBef>
                <a:spcPts val="0"/>
              </a:spcBef>
              <a:spcAft>
                <a:spcPts val="0"/>
              </a:spcAft>
              <a:defRPr/>
            </a:pPr>
            <a:r>
              <a:rPr lang="en-US" altLang="zh-CN" sz="2300" dirty="0">
                <a:solidFill>
                  <a:srgbClr val="C00000"/>
                </a:solidFill>
                <a:latin typeface="+mn-ea"/>
                <a:ea typeface="+mn-ea"/>
              </a:rPr>
              <a:t>  2) Global Leader </a:t>
            </a:r>
            <a:r>
              <a:rPr lang="zh-CN" altLang="zh-CN" sz="2300" dirty="0">
                <a:solidFill>
                  <a:srgbClr val="C00000"/>
                </a:solidFill>
                <a:latin typeface="+mn-ea"/>
                <a:ea typeface="+mn-ea"/>
              </a:rPr>
              <a:t>教育课程</a:t>
            </a:r>
            <a:r>
              <a:rPr lang="en-US" altLang="zh-CN" sz="2300" dirty="0">
                <a:solidFill>
                  <a:srgbClr val="C00000"/>
                </a:solidFill>
                <a:latin typeface="+mn-ea"/>
                <a:ea typeface="+mn-ea"/>
              </a:rPr>
              <a:t>: </a:t>
            </a:r>
            <a:r>
              <a:rPr lang="zh-CN" altLang="zh-CN" sz="2300" dirty="0">
                <a:solidFill>
                  <a:srgbClr val="C00000"/>
                </a:solidFill>
                <a:latin typeface="+mn-ea"/>
                <a:ea typeface="+mn-ea"/>
              </a:rPr>
              <a:t>为培养中韩专家而开设的特别教育课程</a:t>
            </a:r>
          </a:p>
          <a:p>
            <a:pPr algn="just" fontAlgn="auto">
              <a:spcBef>
                <a:spcPts val="0"/>
              </a:spcBef>
              <a:spcAft>
                <a:spcPts val="0"/>
              </a:spcAft>
              <a:defRPr/>
            </a:pPr>
            <a:r>
              <a:rPr lang="en-US" altLang="zh-CN" sz="2300" dirty="0">
                <a:solidFill>
                  <a:srgbClr val="C00000"/>
                </a:solidFill>
                <a:latin typeface="+mn-ea"/>
                <a:ea typeface="+mn-ea"/>
              </a:rPr>
              <a:t>3. </a:t>
            </a:r>
            <a:r>
              <a:rPr lang="zh-CN" altLang="zh-CN" sz="2300" dirty="0">
                <a:solidFill>
                  <a:srgbClr val="C00000"/>
                </a:solidFill>
                <a:latin typeface="+mn-ea"/>
                <a:ea typeface="+mn-ea"/>
              </a:rPr>
              <a:t>颁发证书</a:t>
            </a:r>
            <a:r>
              <a:rPr lang="en-US" altLang="zh-CN" sz="2300" dirty="0">
                <a:solidFill>
                  <a:srgbClr val="C00000"/>
                </a:solidFill>
                <a:latin typeface="+mn-ea"/>
                <a:ea typeface="+mn-ea"/>
              </a:rPr>
              <a:t>: </a:t>
            </a:r>
            <a:r>
              <a:rPr lang="zh-CN" altLang="zh-CN" sz="2300" dirty="0">
                <a:solidFill>
                  <a:srgbClr val="C00000"/>
                </a:solidFill>
                <a:latin typeface="+mn-ea"/>
                <a:ea typeface="+mn-ea"/>
              </a:rPr>
              <a:t>修完该教育课程，将颁发以汉阳大学校长名义开具的</a:t>
            </a:r>
            <a:r>
              <a:rPr lang="en-US" altLang="zh-CN" sz="2300" dirty="0">
                <a:solidFill>
                  <a:srgbClr val="C00000"/>
                </a:solidFill>
                <a:latin typeface="+mn-ea"/>
                <a:ea typeface="+mn-ea"/>
              </a:rPr>
              <a:t>Red Lion-Global Leader </a:t>
            </a:r>
            <a:r>
              <a:rPr lang="zh-CN" altLang="zh-CN" sz="2300" dirty="0">
                <a:solidFill>
                  <a:srgbClr val="C00000"/>
                </a:solidFill>
                <a:latin typeface="+mn-ea"/>
                <a:ea typeface="+mn-ea"/>
              </a:rPr>
              <a:t>证书</a:t>
            </a:r>
          </a:p>
          <a:p>
            <a:pPr algn="just" fontAlgn="auto">
              <a:spcBef>
                <a:spcPts val="0"/>
              </a:spcBef>
              <a:spcAft>
                <a:spcPts val="0"/>
              </a:spcAft>
              <a:defRPr/>
            </a:pPr>
            <a:r>
              <a:rPr lang="en-US" altLang="zh-CN" sz="2300" dirty="0">
                <a:solidFill>
                  <a:srgbClr val="C00000"/>
                </a:solidFill>
                <a:latin typeface="+mn-ea"/>
                <a:ea typeface="+mn-ea"/>
              </a:rPr>
              <a:t>4. </a:t>
            </a:r>
            <a:r>
              <a:rPr lang="zh-CN" altLang="zh-CN" sz="2300" dirty="0">
                <a:solidFill>
                  <a:srgbClr val="C00000"/>
                </a:solidFill>
                <a:latin typeface="+mn-ea"/>
                <a:ea typeface="+mn-ea"/>
              </a:rPr>
              <a:t>特别政策：面试（免入学考试），根据高考成绩</a:t>
            </a:r>
            <a:r>
              <a:rPr lang="en-US" altLang="zh-CN" sz="2300" dirty="0">
                <a:solidFill>
                  <a:srgbClr val="C00000"/>
                </a:solidFill>
                <a:latin typeface="+mn-ea"/>
                <a:ea typeface="+mn-ea"/>
              </a:rPr>
              <a:t>4</a:t>
            </a:r>
            <a:r>
              <a:rPr lang="zh-CN" altLang="zh-CN" sz="2300" dirty="0">
                <a:solidFill>
                  <a:srgbClr val="C00000"/>
                </a:solidFill>
                <a:latin typeface="+mn-ea"/>
                <a:ea typeface="+mn-ea"/>
              </a:rPr>
              <a:t>年</a:t>
            </a:r>
            <a:r>
              <a:rPr lang="en-US" altLang="zh-CN" sz="2300" dirty="0">
                <a:solidFill>
                  <a:srgbClr val="C00000"/>
                </a:solidFill>
                <a:latin typeface="+mn-ea"/>
                <a:ea typeface="+mn-ea"/>
              </a:rPr>
              <a:t>50%</a:t>
            </a:r>
            <a:r>
              <a:rPr lang="zh-CN" altLang="zh-CN" sz="2300" dirty="0">
                <a:solidFill>
                  <a:srgbClr val="C00000"/>
                </a:solidFill>
                <a:latin typeface="+mn-ea"/>
                <a:ea typeface="+mn-ea"/>
              </a:rPr>
              <a:t>，</a:t>
            </a:r>
            <a:r>
              <a:rPr lang="en-US" altLang="zh-CN" sz="2300" dirty="0">
                <a:solidFill>
                  <a:srgbClr val="C00000"/>
                </a:solidFill>
                <a:latin typeface="+mn-ea"/>
                <a:ea typeface="+mn-ea"/>
              </a:rPr>
              <a:t>70%</a:t>
            </a:r>
            <a:r>
              <a:rPr lang="zh-CN" altLang="zh-CN" sz="2300" dirty="0">
                <a:solidFill>
                  <a:srgbClr val="C00000"/>
                </a:solidFill>
                <a:latin typeface="+mn-ea"/>
                <a:ea typeface="+mn-ea"/>
              </a:rPr>
              <a:t>，</a:t>
            </a:r>
            <a:r>
              <a:rPr lang="en-US" altLang="zh-CN" sz="2300" dirty="0">
                <a:solidFill>
                  <a:srgbClr val="C00000"/>
                </a:solidFill>
                <a:latin typeface="+mn-ea"/>
                <a:ea typeface="+mn-ea"/>
              </a:rPr>
              <a:t>100%</a:t>
            </a:r>
            <a:r>
              <a:rPr lang="zh-CN" altLang="zh-CN" sz="2300" dirty="0">
                <a:solidFill>
                  <a:srgbClr val="C00000"/>
                </a:solidFill>
                <a:latin typeface="+mn-ea"/>
                <a:ea typeface="+mn-ea"/>
              </a:rPr>
              <a:t>学费减免），中韩专家特别教育课程，在中国排名前</a:t>
            </a:r>
            <a:r>
              <a:rPr lang="en-US" altLang="zh-CN" sz="2300" dirty="0">
                <a:solidFill>
                  <a:srgbClr val="C00000"/>
                </a:solidFill>
                <a:latin typeface="+mn-ea"/>
                <a:ea typeface="+mn-ea"/>
              </a:rPr>
              <a:t>30</a:t>
            </a:r>
            <a:r>
              <a:rPr lang="zh-CN" altLang="zh-CN" sz="2300" dirty="0">
                <a:solidFill>
                  <a:srgbClr val="C00000"/>
                </a:solidFill>
                <a:latin typeface="+mn-ea"/>
                <a:ea typeface="+mn-ea"/>
              </a:rPr>
              <a:t>位的名门大学中就读一学期，就业培训及就业推荐等</a:t>
            </a:r>
            <a:r>
              <a:rPr lang="zh-CN" altLang="en-US" sz="2300" dirty="0">
                <a:solidFill>
                  <a:srgbClr val="C00000"/>
                </a:solidFill>
                <a:latin typeface="+mn-ea"/>
                <a:ea typeface="+mn-ea"/>
              </a:rPr>
              <a:t>。</a:t>
            </a:r>
            <a:endParaRPr lang="zh-CN" altLang="zh-CN" sz="2300" dirty="0">
              <a:solidFill>
                <a:srgbClr val="C00000"/>
              </a:solidFill>
              <a:latin typeface="+mn-ea"/>
              <a:ea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3" descr="吉祥物2.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矩形 4"/>
          <p:cNvSpPr/>
          <p:nvPr/>
        </p:nvSpPr>
        <p:spPr>
          <a:xfrm>
            <a:off x="500063" y="1285875"/>
            <a:ext cx="6786562" cy="4986338"/>
          </a:xfrm>
          <a:prstGeom prst="rect">
            <a:avLst/>
          </a:prstGeom>
        </p:spPr>
        <p:txBody>
          <a:bodyPr>
            <a:spAutoFit/>
          </a:bodyPr>
          <a:lstStyle/>
          <a:p>
            <a:pPr fontAlgn="auto">
              <a:spcBef>
                <a:spcPts val="0"/>
              </a:spcBef>
              <a:spcAft>
                <a:spcPts val="0"/>
              </a:spcAft>
              <a:defRPr/>
            </a:pPr>
            <a:r>
              <a:rPr lang="en-US" altLang="zh-CN" sz="2500" b="1" dirty="0">
                <a:latin typeface="+mn-lt"/>
                <a:ea typeface="+mn-ea"/>
              </a:rPr>
              <a:t>Global CEO </a:t>
            </a:r>
            <a:r>
              <a:rPr lang="zh-CN" altLang="zh-CN" sz="2500" b="1" dirty="0">
                <a:latin typeface="+mn-lt"/>
                <a:ea typeface="+mn-ea"/>
              </a:rPr>
              <a:t>全球</a:t>
            </a:r>
            <a:r>
              <a:rPr lang="en-US" altLang="zh-CN" sz="2500" b="1" dirty="0">
                <a:latin typeface="+mn-lt"/>
                <a:ea typeface="+mn-ea"/>
              </a:rPr>
              <a:t>CEO</a:t>
            </a:r>
            <a:r>
              <a:rPr lang="zh-CN" altLang="zh-CN" sz="2500" b="1" dirty="0">
                <a:latin typeface="+mn-lt"/>
                <a:ea typeface="+mn-ea"/>
              </a:rPr>
              <a:t>培养项目</a:t>
            </a:r>
            <a:r>
              <a:rPr lang="en-US" altLang="zh-CN" sz="2500" b="1" dirty="0">
                <a:latin typeface="+mn-lt"/>
                <a:ea typeface="+mn-ea"/>
              </a:rPr>
              <a:t> (</a:t>
            </a:r>
            <a:r>
              <a:rPr lang="zh-CN" altLang="zh-CN" sz="2500" b="1" dirty="0">
                <a:latin typeface="+mn-lt"/>
                <a:ea typeface="+mn-ea"/>
              </a:rPr>
              <a:t>本科</a:t>
            </a:r>
            <a:r>
              <a:rPr lang="en-US" altLang="zh-CN" sz="2500" b="1" dirty="0">
                <a:latin typeface="+mn-lt"/>
                <a:ea typeface="+mn-ea"/>
              </a:rPr>
              <a:t>)</a:t>
            </a:r>
            <a:endParaRPr lang="zh-CN" altLang="zh-CN" sz="2500" dirty="0">
              <a:latin typeface="+mn-lt"/>
              <a:ea typeface="+mn-ea"/>
            </a:endParaRPr>
          </a:p>
          <a:p>
            <a:pPr fontAlgn="auto">
              <a:spcBef>
                <a:spcPts val="0"/>
              </a:spcBef>
              <a:spcAft>
                <a:spcPts val="0"/>
              </a:spcAft>
              <a:defRPr/>
            </a:pPr>
            <a:r>
              <a:rPr lang="en-US" altLang="zh-CN" sz="2000" dirty="0">
                <a:solidFill>
                  <a:srgbClr val="C00000"/>
                </a:solidFill>
                <a:latin typeface="+mn-lt"/>
                <a:ea typeface="+mn-ea"/>
              </a:rPr>
              <a:t> </a:t>
            </a:r>
            <a:endParaRPr lang="zh-CN" altLang="zh-CN" sz="2000" dirty="0">
              <a:solidFill>
                <a:srgbClr val="C00000"/>
              </a:solidFill>
              <a:latin typeface="+mn-lt"/>
              <a:ea typeface="+mn-ea"/>
            </a:endParaRPr>
          </a:p>
          <a:p>
            <a:pPr algn="just" fontAlgn="auto">
              <a:spcBef>
                <a:spcPts val="0"/>
              </a:spcBef>
              <a:spcAft>
                <a:spcPts val="0"/>
              </a:spcAft>
              <a:defRPr/>
            </a:pPr>
            <a:r>
              <a:rPr lang="en-US" altLang="zh-CN" sz="2100" dirty="0">
                <a:solidFill>
                  <a:srgbClr val="C00000"/>
                </a:solidFill>
                <a:latin typeface="+mn-ea"/>
                <a:ea typeface="+mn-ea"/>
              </a:rPr>
              <a:t>Global CEO </a:t>
            </a:r>
            <a:r>
              <a:rPr lang="zh-CN" altLang="zh-CN" sz="2100" dirty="0">
                <a:solidFill>
                  <a:srgbClr val="C00000"/>
                </a:solidFill>
                <a:latin typeface="+mn-ea"/>
                <a:ea typeface="+mn-ea"/>
              </a:rPr>
              <a:t>教育课程</a:t>
            </a:r>
            <a:r>
              <a:rPr lang="en-US" altLang="zh-CN" sz="2100" dirty="0">
                <a:solidFill>
                  <a:srgbClr val="C00000"/>
                </a:solidFill>
                <a:latin typeface="+mn-ea"/>
                <a:ea typeface="+mn-ea"/>
              </a:rPr>
              <a:t> : </a:t>
            </a:r>
            <a:r>
              <a:rPr lang="zh-CN" altLang="zh-CN" sz="2100" dirty="0">
                <a:solidFill>
                  <a:srgbClr val="C00000"/>
                </a:solidFill>
                <a:latin typeface="+mn-ea"/>
                <a:ea typeface="+mn-ea"/>
              </a:rPr>
              <a:t>为培养企业经营者从创业到经营的一站式教育课程</a:t>
            </a:r>
            <a:r>
              <a:rPr lang="en-US" altLang="zh-CN" sz="2100" dirty="0">
                <a:solidFill>
                  <a:srgbClr val="C00000"/>
                </a:solidFill>
                <a:latin typeface="+mn-ea"/>
                <a:ea typeface="+mn-ea"/>
              </a:rPr>
              <a:t> </a:t>
            </a:r>
            <a:endParaRPr lang="zh-CN" altLang="zh-CN" sz="2100" dirty="0">
              <a:solidFill>
                <a:srgbClr val="C00000"/>
              </a:solidFill>
              <a:latin typeface="+mn-ea"/>
              <a:ea typeface="+mn-ea"/>
            </a:endParaRPr>
          </a:p>
          <a:p>
            <a:pPr algn="just" fontAlgn="auto">
              <a:spcBef>
                <a:spcPts val="0"/>
              </a:spcBef>
              <a:spcAft>
                <a:spcPts val="0"/>
              </a:spcAft>
              <a:defRPr/>
            </a:pPr>
            <a:r>
              <a:rPr lang="en-US" altLang="zh-CN" sz="2100" dirty="0">
                <a:solidFill>
                  <a:srgbClr val="C00000"/>
                </a:solidFill>
                <a:latin typeface="+mn-ea"/>
                <a:ea typeface="+mn-ea"/>
              </a:rPr>
              <a:t>1. </a:t>
            </a:r>
            <a:r>
              <a:rPr lang="zh-CN" altLang="zh-CN" sz="2100" dirty="0">
                <a:solidFill>
                  <a:srgbClr val="C00000"/>
                </a:solidFill>
                <a:latin typeface="+mn-ea"/>
                <a:ea typeface="+mn-ea"/>
              </a:rPr>
              <a:t>申请资格</a:t>
            </a:r>
            <a:r>
              <a:rPr lang="en-US" altLang="zh-CN" sz="2100" dirty="0">
                <a:solidFill>
                  <a:srgbClr val="C00000"/>
                </a:solidFill>
                <a:latin typeface="+mn-ea"/>
                <a:ea typeface="+mn-ea"/>
              </a:rPr>
              <a:t> : </a:t>
            </a:r>
            <a:r>
              <a:rPr lang="zh-CN" altLang="zh-CN" sz="2100" dirty="0">
                <a:solidFill>
                  <a:srgbClr val="C00000"/>
                </a:solidFill>
                <a:latin typeface="+mn-ea"/>
                <a:ea typeface="+mn-ea"/>
              </a:rPr>
              <a:t>毕业后希望创业，并持有高考成绩的学生</a:t>
            </a:r>
            <a:r>
              <a:rPr lang="zh-CN" altLang="en-US" sz="2100" dirty="0">
                <a:solidFill>
                  <a:srgbClr val="C00000"/>
                </a:solidFill>
                <a:latin typeface="+mn-ea"/>
                <a:ea typeface="+mn-ea"/>
              </a:rPr>
              <a:t>。</a:t>
            </a:r>
            <a:endParaRPr lang="zh-CN" altLang="zh-CN" sz="2100" dirty="0">
              <a:solidFill>
                <a:srgbClr val="C00000"/>
              </a:solidFill>
              <a:latin typeface="+mn-ea"/>
              <a:ea typeface="+mn-ea"/>
            </a:endParaRPr>
          </a:p>
          <a:p>
            <a:pPr algn="just" fontAlgn="auto">
              <a:spcBef>
                <a:spcPts val="0"/>
              </a:spcBef>
              <a:spcAft>
                <a:spcPts val="0"/>
              </a:spcAft>
              <a:defRPr/>
            </a:pPr>
            <a:r>
              <a:rPr lang="en-US" altLang="zh-CN" sz="2100" dirty="0">
                <a:solidFill>
                  <a:srgbClr val="C00000"/>
                </a:solidFill>
                <a:latin typeface="+mn-ea"/>
                <a:ea typeface="+mn-ea"/>
              </a:rPr>
              <a:t>2. </a:t>
            </a:r>
            <a:r>
              <a:rPr lang="zh-CN" altLang="zh-CN" sz="2100" dirty="0">
                <a:solidFill>
                  <a:srgbClr val="C00000"/>
                </a:solidFill>
                <a:latin typeface="+mn-ea"/>
                <a:ea typeface="+mn-ea"/>
              </a:rPr>
              <a:t>教育课程</a:t>
            </a:r>
          </a:p>
          <a:p>
            <a:pPr algn="just" fontAlgn="auto">
              <a:spcBef>
                <a:spcPts val="0"/>
              </a:spcBef>
              <a:spcAft>
                <a:spcPts val="0"/>
              </a:spcAft>
              <a:defRPr/>
            </a:pPr>
            <a:r>
              <a:rPr lang="en-US" altLang="zh-CN" sz="2100" dirty="0">
                <a:solidFill>
                  <a:srgbClr val="C00000"/>
                </a:solidFill>
                <a:latin typeface="+mn-ea"/>
                <a:ea typeface="+mn-ea"/>
              </a:rPr>
              <a:t>  1) </a:t>
            </a:r>
            <a:r>
              <a:rPr lang="zh-CN" altLang="zh-CN" sz="2100" dirty="0">
                <a:solidFill>
                  <a:srgbClr val="C00000"/>
                </a:solidFill>
                <a:latin typeface="+mn-ea"/>
                <a:ea typeface="+mn-ea"/>
              </a:rPr>
              <a:t>主修专业</a:t>
            </a:r>
            <a:r>
              <a:rPr lang="en-US" altLang="zh-CN" sz="2100" dirty="0">
                <a:solidFill>
                  <a:srgbClr val="C00000"/>
                </a:solidFill>
                <a:latin typeface="+mn-ea"/>
                <a:ea typeface="+mn-ea"/>
              </a:rPr>
              <a:t> : </a:t>
            </a:r>
            <a:r>
              <a:rPr lang="zh-CN" altLang="zh-CN" sz="2100" dirty="0">
                <a:solidFill>
                  <a:srgbClr val="C00000"/>
                </a:solidFill>
                <a:latin typeface="+mn-ea"/>
                <a:ea typeface="+mn-ea"/>
              </a:rPr>
              <a:t>自由选择主修专业</a:t>
            </a:r>
          </a:p>
          <a:p>
            <a:pPr algn="just" fontAlgn="auto">
              <a:spcBef>
                <a:spcPts val="0"/>
              </a:spcBef>
              <a:spcAft>
                <a:spcPts val="0"/>
              </a:spcAft>
              <a:defRPr/>
            </a:pPr>
            <a:r>
              <a:rPr lang="en-US" altLang="zh-CN" sz="2100" dirty="0">
                <a:solidFill>
                  <a:srgbClr val="C00000"/>
                </a:solidFill>
                <a:latin typeface="+mn-ea"/>
                <a:ea typeface="+mn-ea"/>
              </a:rPr>
              <a:t>  2) Global CEO </a:t>
            </a:r>
            <a:r>
              <a:rPr lang="zh-CN" altLang="zh-CN" sz="2100" dirty="0">
                <a:solidFill>
                  <a:srgbClr val="C00000"/>
                </a:solidFill>
                <a:latin typeface="+mn-ea"/>
                <a:ea typeface="+mn-ea"/>
              </a:rPr>
              <a:t>教育课程</a:t>
            </a:r>
            <a:r>
              <a:rPr lang="en-US" altLang="zh-CN" sz="2100" dirty="0">
                <a:solidFill>
                  <a:srgbClr val="C00000"/>
                </a:solidFill>
                <a:latin typeface="+mn-ea"/>
                <a:ea typeface="+mn-ea"/>
              </a:rPr>
              <a:t> : </a:t>
            </a:r>
            <a:r>
              <a:rPr lang="zh-CN" altLang="zh-CN" sz="2100" dirty="0">
                <a:solidFill>
                  <a:srgbClr val="C00000"/>
                </a:solidFill>
                <a:latin typeface="+mn-ea"/>
                <a:ea typeface="+mn-ea"/>
              </a:rPr>
              <a:t>为培养企业经营者从创业到经营的一站式教育课程</a:t>
            </a:r>
            <a:r>
              <a:rPr lang="zh-CN" altLang="en-US" sz="2100" dirty="0">
                <a:solidFill>
                  <a:srgbClr val="C00000"/>
                </a:solidFill>
                <a:latin typeface="+mn-ea"/>
                <a:ea typeface="+mn-ea"/>
              </a:rPr>
              <a:t>。</a:t>
            </a:r>
            <a:endParaRPr lang="zh-CN" altLang="zh-CN" sz="2100" dirty="0">
              <a:solidFill>
                <a:srgbClr val="C00000"/>
              </a:solidFill>
              <a:latin typeface="+mn-ea"/>
              <a:ea typeface="+mn-ea"/>
            </a:endParaRPr>
          </a:p>
          <a:p>
            <a:pPr algn="just" fontAlgn="auto">
              <a:spcBef>
                <a:spcPts val="0"/>
              </a:spcBef>
              <a:spcAft>
                <a:spcPts val="0"/>
              </a:spcAft>
              <a:defRPr/>
            </a:pPr>
            <a:r>
              <a:rPr lang="en-US" altLang="zh-CN" sz="2100" dirty="0">
                <a:solidFill>
                  <a:srgbClr val="C00000"/>
                </a:solidFill>
                <a:latin typeface="+mn-ea"/>
                <a:ea typeface="+mn-ea"/>
              </a:rPr>
              <a:t>3. </a:t>
            </a:r>
            <a:r>
              <a:rPr lang="zh-CN" altLang="zh-CN" sz="2100" dirty="0">
                <a:solidFill>
                  <a:srgbClr val="C00000"/>
                </a:solidFill>
                <a:latin typeface="+mn-ea"/>
                <a:ea typeface="+mn-ea"/>
              </a:rPr>
              <a:t>颁发证书</a:t>
            </a:r>
            <a:r>
              <a:rPr lang="en-US" altLang="zh-CN" sz="2100" dirty="0">
                <a:solidFill>
                  <a:srgbClr val="C00000"/>
                </a:solidFill>
                <a:latin typeface="+mn-ea"/>
                <a:ea typeface="+mn-ea"/>
              </a:rPr>
              <a:t> : </a:t>
            </a:r>
            <a:r>
              <a:rPr lang="zh-CN" altLang="zh-CN" sz="2100" dirty="0">
                <a:solidFill>
                  <a:srgbClr val="C00000"/>
                </a:solidFill>
                <a:latin typeface="+mn-ea"/>
                <a:ea typeface="+mn-ea"/>
              </a:rPr>
              <a:t>修完该教育课程，将颁发汉阳大学校长名义开具的</a:t>
            </a:r>
            <a:r>
              <a:rPr lang="en-US" altLang="zh-CN" sz="2100" dirty="0">
                <a:solidFill>
                  <a:srgbClr val="C00000"/>
                </a:solidFill>
                <a:latin typeface="+mn-ea"/>
                <a:ea typeface="+mn-ea"/>
              </a:rPr>
              <a:t>Red Lion-Global CEO </a:t>
            </a:r>
            <a:r>
              <a:rPr lang="zh-CN" altLang="zh-CN" sz="2100" dirty="0">
                <a:solidFill>
                  <a:srgbClr val="C00000"/>
                </a:solidFill>
                <a:latin typeface="+mn-ea"/>
                <a:ea typeface="+mn-ea"/>
              </a:rPr>
              <a:t>证书</a:t>
            </a:r>
            <a:r>
              <a:rPr lang="zh-CN" altLang="en-US" sz="2100" dirty="0">
                <a:solidFill>
                  <a:srgbClr val="C00000"/>
                </a:solidFill>
                <a:latin typeface="+mn-ea"/>
                <a:ea typeface="+mn-ea"/>
              </a:rPr>
              <a:t>。</a:t>
            </a:r>
            <a:endParaRPr lang="zh-CN" altLang="zh-CN" sz="2100" dirty="0">
              <a:solidFill>
                <a:srgbClr val="C00000"/>
              </a:solidFill>
              <a:latin typeface="+mn-ea"/>
              <a:ea typeface="+mn-ea"/>
            </a:endParaRPr>
          </a:p>
          <a:p>
            <a:pPr algn="just" fontAlgn="auto">
              <a:spcBef>
                <a:spcPts val="0"/>
              </a:spcBef>
              <a:spcAft>
                <a:spcPts val="0"/>
              </a:spcAft>
              <a:defRPr/>
            </a:pPr>
            <a:r>
              <a:rPr lang="en-US" altLang="zh-CN" sz="2100" dirty="0">
                <a:solidFill>
                  <a:srgbClr val="C00000"/>
                </a:solidFill>
                <a:latin typeface="+mn-ea"/>
                <a:ea typeface="+mn-ea"/>
              </a:rPr>
              <a:t>4.</a:t>
            </a:r>
            <a:r>
              <a:rPr lang="zh-CN" altLang="zh-CN" sz="2100" dirty="0">
                <a:solidFill>
                  <a:srgbClr val="C00000"/>
                </a:solidFill>
                <a:latin typeface="+mn-ea"/>
                <a:ea typeface="+mn-ea"/>
              </a:rPr>
              <a:t>特别政策：面试（免入学考试），宿舍优先安排，中韩商务管理者课程；在中国排名前</a:t>
            </a:r>
            <a:r>
              <a:rPr lang="en-US" altLang="zh-CN" sz="2100" dirty="0">
                <a:solidFill>
                  <a:srgbClr val="C00000"/>
                </a:solidFill>
                <a:latin typeface="+mn-ea"/>
                <a:ea typeface="+mn-ea"/>
              </a:rPr>
              <a:t>30</a:t>
            </a:r>
            <a:r>
              <a:rPr lang="zh-CN" altLang="zh-CN" sz="2100" dirty="0">
                <a:solidFill>
                  <a:srgbClr val="C00000"/>
                </a:solidFill>
                <a:latin typeface="+mn-ea"/>
                <a:ea typeface="+mn-ea"/>
              </a:rPr>
              <a:t>位的名门大学中学习创业相关课程，创业支持等</a:t>
            </a:r>
            <a:r>
              <a:rPr lang="zh-CN" altLang="en-US" sz="2100" dirty="0">
                <a:solidFill>
                  <a:srgbClr val="C00000"/>
                </a:solidFill>
                <a:latin typeface="+mn-ea"/>
                <a:ea typeface="+mn-ea"/>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3" descr="吉祥物2.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9698" name="矩形 4"/>
          <p:cNvSpPr>
            <a:spLocks noChangeArrowheads="1"/>
          </p:cNvSpPr>
          <p:nvPr/>
        </p:nvSpPr>
        <p:spPr bwMode="auto">
          <a:xfrm>
            <a:off x="571500" y="0"/>
            <a:ext cx="7715250" cy="6275388"/>
          </a:xfrm>
          <a:prstGeom prst="rect">
            <a:avLst/>
          </a:prstGeom>
          <a:noFill/>
          <a:ln w="9525">
            <a:noFill/>
            <a:miter lim="800000"/>
            <a:headEnd/>
            <a:tailEnd/>
          </a:ln>
        </p:spPr>
        <p:txBody>
          <a:bodyPr>
            <a:spAutoFit/>
          </a:bodyPr>
          <a:lstStyle/>
          <a:p>
            <a:endParaRPr lang="en-US" altLang="zh-CN" b="1">
              <a:latin typeface="Calibri" pitchFamily="34" charset="0"/>
            </a:endParaRPr>
          </a:p>
          <a:p>
            <a:r>
              <a:rPr lang="en-US" altLang="zh-CN" sz="2800" b="1">
                <a:latin typeface="Calibri" pitchFamily="34" charset="0"/>
              </a:rPr>
              <a:t>HY-preparatory course</a:t>
            </a:r>
            <a:r>
              <a:rPr lang="zh-CN" altLang="zh-CN" sz="2800" b="1">
                <a:latin typeface="Calibri" pitchFamily="34" charset="0"/>
              </a:rPr>
              <a:t>汉阳大学预备课程（本科）</a:t>
            </a:r>
            <a:r>
              <a:rPr lang="zh-CN" altLang="zh-CN" b="1">
                <a:latin typeface="Calibri" pitchFamily="34" charset="0"/>
              </a:rPr>
              <a:t>：</a:t>
            </a:r>
            <a:r>
              <a:rPr lang="en-US" altLang="zh-CN" sz="1800">
                <a:solidFill>
                  <a:srgbClr val="C00000"/>
                </a:solidFill>
                <a:latin typeface="Calibri" pitchFamily="34" charset="0"/>
              </a:rPr>
              <a:t> </a:t>
            </a:r>
            <a:endParaRPr lang="zh-CN" altLang="zh-CN" sz="1800">
              <a:solidFill>
                <a:srgbClr val="C00000"/>
              </a:solidFill>
              <a:latin typeface="Calibri" pitchFamily="34" charset="0"/>
            </a:endParaRPr>
          </a:p>
          <a:p>
            <a:r>
              <a:rPr lang="en-US" altLang="zh-CN" sz="2200">
                <a:solidFill>
                  <a:srgbClr val="C00000"/>
                </a:solidFill>
                <a:latin typeface="宋体" charset="-122"/>
              </a:rPr>
              <a:t>1.</a:t>
            </a:r>
            <a:r>
              <a:rPr lang="zh-CN" altLang="zh-CN" sz="2200">
                <a:solidFill>
                  <a:srgbClr val="C00000"/>
                </a:solidFill>
                <a:latin typeface="宋体" charset="-122"/>
              </a:rPr>
              <a:t>申请资格：应往届高中毕业生，高二在读生（提供会考成绩和高中成绩单）</a:t>
            </a:r>
          </a:p>
          <a:p>
            <a:pPr algn="just"/>
            <a:r>
              <a:rPr lang="en-US" altLang="zh-CN" sz="2200">
                <a:solidFill>
                  <a:srgbClr val="C00000"/>
                </a:solidFill>
                <a:latin typeface="宋体" charset="-122"/>
              </a:rPr>
              <a:t> </a:t>
            </a:r>
            <a:endParaRPr lang="zh-CN" altLang="zh-CN" sz="2200">
              <a:solidFill>
                <a:srgbClr val="C00000"/>
              </a:solidFill>
              <a:latin typeface="宋体" charset="-122"/>
            </a:endParaRPr>
          </a:p>
          <a:p>
            <a:pPr algn="just"/>
            <a:r>
              <a:rPr lang="en-US" altLang="zh-CN" sz="2200">
                <a:solidFill>
                  <a:srgbClr val="C00000"/>
                </a:solidFill>
                <a:latin typeface="宋体" charset="-122"/>
              </a:rPr>
              <a:t>2.</a:t>
            </a:r>
            <a:r>
              <a:rPr lang="zh-CN" altLang="zh-CN" sz="2200">
                <a:solidFill>
                  <a:srgbClr val="C00000"/>
                </a:solidFill>
                <a:latin typeface="宋体" charset="-122"/>
              </a:rPr>
              <a:t>教育课程：</a:t>
            </a:r>
          </a:p>
          <a:p>
            <a:pPr algn="just"/>
            <a:r>
              <a:rPr lang="en-US" altLang="zh-CN" sz="2200">
                <a:solidFill>
                  <a:srgbClr val="C00000"/>
                </a:solidFill>
                <a:latin typeface="宋体" charset="-122"/>
              </a:rPr>
              <a:t> 1</a:t>
            </a:r>
            <a:r>
              <a:rPr lang="zh-CN" altLang="zh-CN" sz="2200">
                <a:solidFill>
                  <a:srgbClr val="C00000"/>
                </a:solidFill>
                <a:latin typeface="宋体" charset="-122"/>
              </a:rPr>
              <a:t>）汉阳大学国际语学院韩国语课程</a:t>
            </a:r>
          </a:p>
          <a:p>
            <a:pPr algn="just"/>
            <a:r>
              <a:rPr lang="en-US" altLang="zh-CN" sz="2200">
                <a:solidFill>
                  <a:srgbClr val="C00000"/>
                </a:solidFill>
                <a:latin typeface="宋体" charset="-122"/>
              </a:rPr>
              <a:t> 2</a:t>
            </a:r>
            <a:r>
              <a:rPr lang="zh-CN" altLang="zh-CN" sz="2200">
                <a:solidFill>
                  <a:srgbClr val="C00000"/>
                </a:solidFill>
                <a:latin typeface="宋体" charset="-122"/>
              </a:rPr>
              <a:t>）自由选择适合自己的专业</a:t>
            </a:r>
          </a:p>
          <a:p>
            <a:pPr algn="just"/>
            <a:r>
              <a:rPr lang="en-US" altLang="zh-CN" sz="2200">
                <a:solidFill>
                  <a:srgbClr val="C00000"/>
                </a:solidFill>
                <a:latin typeface="宋体" charset="-122"/>
              </a:rPr>
              <a:t> </a:t>
            </a:r>
            <a:endParaRPr lang="zh-CN" altLang="zh-CN" sz="2200">
              <a:solidFill>
                <a:srgbClr val="C00000"/>
              </a:solidFill>
              <a:latin typeface="宋体" charset="-122"/>
            </a:endParaRPr>
          </a:p>
          <a:p>
            <a:pPr algn="just"/>
            <a:r>
              <a:rPr lang="en-US" altLang="zh-CN" sz="2200">
                <a:solidFill>
                  <a:srgbClr val="C00000"/>
                </a:solidFill>
                <a:latin typeface="宋体" charset="-122"/>
              </a:rPr>
              <a:t>3.</a:t>
            </a:r>
            <a:r>
              <a:rPr lang="zh-CN" altLang="zh-CN" sz="2200">
                <a:solidFill>
                  <a:srgbClr val="C00000"/>
                </a:solidFill>
                <a:latin typeface="宋体" charset="-122"/>
              </a:rPr>
              <a:t>项目内容</a:t>
            </a:r>
            <a:r>
              <a:rPr lang="en-US" altLang="zh-CN" sz="2200">
                <a:solidFill>
                  <a:srgbClr val="C00000"/>
                </a:solidFill>
                <a:latin typeface="宋体" charset="-122"/>
              </a:rPr>
              <a:t>: </a:t>
            </a:r>
            <a:r>
              <a:rPr lang="zh-CN" altLang="zh-CN" sz="2200">
                <a:solidFill>
                  <a:srgbClr val="C00000"/>
                </a:solidFill>
                <a:latin typeface="宋体" charset="-122"/>
              </a:rPr>
              <a:t>针对辽宁省应往届高中毕业生及高二在读生启动人才招募计划。学生经过</a:t>
            </a:r>
            <a:r>
              <a:rPr lang="en-US" altLang="zh-CN" sz="2200">
                <a:solidFill>
                  <a:srgbClr val="C00000"/>
                </a:solidFill>
                <a:latin typeface="宋体" charset="-122"/>
              </a:rPr>
              <a:t>10</a:t>
            </a:r>
            <a:r>
              <a:rPr lang="zh-CN" altLang="zh-CN" sz="2200">
                <a:solidFill>
                  <a:srgbClr val="C00000"/>
                </a:solidFill>
                <a:latin typeface="宋体" charset="-122"/>
              </a:rPr>
              <a:t>个月的预备课程学习，符合条件者即可确保汉阳大学本科生</a:t>
            </a:r>
            <a:r>
              <a:rPr lang="en-US" altLang="zh-CN" sz="2200">
                <a:solidFill>
                  <a:srgbClr val="C00000"/>
                </a:solidFill>
                <a:latin typeface="宋体" charset="-122"/>
              </a:rPr>
              <a:t>100%</a:t>
            </a:r>
            <a:r>
              <a:rPr lang="zh-CN" altLang="zh-CN" sz="2200">
                <a:solidFill>
                  <a:srgbClr val="C00000"/>
                </a:solidFill>
                <a:latin typeface="宋体" charset="-122"/>
              </a:rPr>
              <a:t>专业录取。</a:t>
            </a:r>
          </a:p>
          <a:p>
            <a:pPr algn="just"/>
            <a:r>
              <a:rPr lang="en-US" altLang="zh-CN" sz="2200">
                <a:solidFill>
                  <a:srgbClr val="C00000"/>
                </a:solidFill>
                <a:latin typeface="宋体" charset="-122"/>
              </a:rPr>
              <a:t> </a:t>
            </a:r>
          </a:p>
          <a:p>
            <a:pPr algn="just"/>
            <a:r>
              <a:rPr lang="en-US" altLang="zh-CN" sz="2200">
                <a:solidFill>
                  <a:srgbClr val="C00000"/>
                </a:solidFill>
                <a:latin typeface="宋体" charset="-122"/>
              </a:rPr>
              <a:t>4.</a:t>
            </a:r>
            <a:r>
              <a:rPr lang="zh-CN" altLang="zh-CN" sz="2200">
                <a:solidFill>
                  <a:srgbClr val="C00000"/>
                </a:solidFill>
                <a:latin typeface="宋体" charset="-122"/>
              </a:rPr>
              <a:t>奖学金细节</a:t>
            </a:r>
            <a:r>
              <a:rPr lang="zh-CN" altLang="en-US" sz="2200">
                <a:solidFill>
                  <a:srgbClr val="C00000"/>
                </a:solidFill>
                <a:latin typeface="宋体" charset="-122"/>
              </a:rPr>
              <a:t>：</a:t>
            </a:r>
            <a:r>
              <a:rPr lang="en-US" altLang="zh-CN" sz="2200">
                <a:solidFill>
                  <a:srgbClr val="C00000"/>
                </a:solidFill>
                <a:latin typeface="宋体" charset="-122"/>
              </a:rPr>
              <a:t> </a:t>
            </a:r>
            <a:r>
              <a:rPr lang="zh-CN" altLang="zh-CN" sz="2200">
                <a:solidFill>
                  <a:srgbClr val="C00000"/>
                </a:solidFill>
                <a:latin typeface="宋体" charset="-122"/>
              </a:rPr>
              <a:t>学校支付给申请入学的学生中语言成绩优秀者奖学金（减免学费的</a:t>
            </a:r>
            <a:r>
              <a:rPr lang="en-US" altLang="zh-CN" sz="2200">
                <a:solidFill>
                  <a:srgbClr val="C00000"/>
                </a:solidFill>
                <a:latin typeface="宋体" charset="-122"/>
              </a:rPr>
              <a:t>30%</a:t>
            </a:r>
            <a:r>
              <a:rPr lang="zh-CN" altLang="en-US" sz="2200">
                <a:solidFill>
                  <a:srgbClr val="C00000"/>
                </a:solidFill>
                <a:latin typeface="宋体" charset="-122"/>
              </a:rPr>
              <a:t>）。</a:t>
            </a:r>
            <a:endParaRPr lang="zh-CN" altLang="zh-CN" sz="2200">
              <a:solidFill>
                <a:srgbClr val="C00000"/>
              </a:solidFill>
              <a:latin typeface="宋体" charset="-122"/>
            </a:endParaRPr>
          </a:p>
          <a:p>
            <a:r>
              <a:rPr lang="en-US" altLang="zh-CN" sz="2200">
                <a:solidFill>
                  <a:srgbClr val="C00000"/>
                </a:solidFill>
                <a:latin typeface="Calibri" pitchFamily="34" charset="0"/>
              </a:rPr>
              <a:t>              </a:t>
            </a:r>
          </a:p>
          <a:p>
            <a:endParaRPr lang="zh-CN" altLang="en-US" sz="1800">
              <a:solidFill>
                <a:srgbClr val="C00000"/>
              </a:solidFill>
              <a:latin typeface="Calibri"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3" descr="吉祥物2.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 name="矩形 5"/>
          <p:cNvSpPr/>
          <p:nvPr/>
        </p:nvSpPr>
        <p:spPr>
          <a:xfrm>
            <a:off x="2411413" y="908050"/>
            <a:ext cx="4572000" cy="1830388"/>
          </a:xfrm>
          <a:prstGeom prst="rect">
            <a:avLst/>
          </a:prstGeom>
        </p:spPr>
        <p:txBody>
          <a:bodyPr>
            <a:spAutoFit/>
          </a:bodyPr>
          <a:lstStyle/>
          <a:p>
            <a:pPr fontAlgn="auto">
              <a:spcBef>
                <a:spcPts val="0"/>
              </a:spcBef>
              <a:spcAft>
                <a:spcPts val="0"/>
              </a:spcAft>
              <a:defRPr/>
            </a:pPr>
            <a:r>
              <a:rPr lang="zh-CN" altLang="zh-CN" sz="3800" b="1" i="1" dirty="0">
                <a:solidFill>
                  <a:schemeClr val="tx2">
                    <a:lumMod val="60000"/>
                    <a:lumOff val="40000"/>
                  </a:schemeClr>
                </a:solidFill>
                <a:effectLst>
                  <a:outerShdw blurRad="38100" dist="38100" dir="2700000" algn="tl">
                    <a:srgbClr val="000000">
                      <a:alpha val="43137"/>
                    </a:srgbClr>
                  </a:outerShdw>
                </a:effectLst>
                <a:latin typeface="隶书" pitchFamily="49" charset="-122"/>
                <a:ea typeface="隶书" pitchFamily="49" charset="-122"/>
              </a:rPr>
              <a:t>就读世界顶级名校</a:t>
            </a:r>
            <a:br>
              <a:rPr lang="zh-CN" altLang="zh-CN" sz="3800" b="1" i="1" dirty="0">
                <a:solidFill>
                  <a:schemeClr val="tx2">
                    <a:lumMod val="60000"/>
                    <a:lumOff val="40000"/>
                  </a:schemeClr>
                </a:solidFill>
                <a:effectLst>
                  <a:outerShdw blurRad="38100" dist="38100" dir="2700000" algn="tl">
                    <a:srgbClr val="000000">
                      <a:alpha val="43137"/>
                    </a:srgbClr>
                  </a:outerShdw>
                </a:effectLst>
                <a:latin typeface="隶书" pitchFamily="49" charset="-122"/>
                <a:ea typeface="隶书" pitchFamily="49" charset="-122"/>
              </a:rPr>
            </a:br>
            <a:r>
              <a:rPr lang="zh-CN" altLang="zh-CN" sz="3800" b="1" i="1" dirty="0">
                <a:solidFill>
                  <a:schemeClr val="tx2">
                    <a:lumMod val="60000"/>
                    <a:lumOff val="40000"/>
                  </a:schemeClr>
                </a:solidFill>
                <a:effectLst>
                  <a:outerShdw blurRad="38100" dist="38100" dir="2700000" algn="tl">
                    <a:srgbClr val="000000">
                      <a:alpha val="43137"/>
                    </a:srgbClr>
                  </a:outerShdw>
                </a:effectLst>
                <a:latin typeface="隶书" pitchFamily="49" charset="-122"/>
                <a:ea typeface="隶书" pitchFamily="49" charset="-122"/>
              </a:rPr>
              <a:t>打造韩国名门之后</a:t>
            </a:r>
            <a:br>
              <a:rPr lang="zh-CN" altLang="zh-CN" sz="3800" b="1" i="1" dirty="0">
                <a:solidFill>
                  <a:schemeClr val="tx2">
                    <a:lumMod val="60000"/>
                    <a:lumOff val="40000"/>
                  </a:schemeClr>
                </a:solidFill>
                <a:effectLst>
                  <a:outerShdw blurRad="38100" dist="38100" dir="2700000" algn="tl">
                    <a:srgbClr val="000000">
                      <a:alpha val="43137"/>
                    </a:srgbClr>
                  </a:outerShdw>
                </a:effectLst>
                <a:latin typeface="隶书" pitchFamily="49" charset="-122"/>
                <a:ea typeface="隶书" pitchFamily="49" charset="-122"/>
              </a:rPr>
            </a:br>
            <a:r>
              <a:rPr lang="en-US" altLang="zh-CN" sz="3800" b="1" i="1" dirty="0">
                <a:solidFill>
                  <a:schemeClr val="tx2">
                    <a:lumMod val="60000"/>
                    <a:lumOff val="40000"/>
                  </a:schemeClr>
                </a:solidFill>
                <a:effectLst>
                  <a:outerShdw blurRad="38100" dist="38100" dir="2700000" algn="tl">
                    <a:srgbClr val="000000">
                      <a:alpha val="43137"/>
                    </a:srgbClr>
                  </a:outerShdw>
                </a:effectLst>
                <a:latin typeface="隶书" pitchFamily="49" charset="-122"/>
                <a:ea typeface="隶书" pitchFamily="49" charset="-122"/>
              </a:rPr>
              <a:t>  </a:t>
            </a:r>
            <a:r>
              <a:rPr lang="zh-CN" altLang="zh-CN" sz="3800" b="1" i="1" dirty="0">
                <a:solidFill>
                  <a:schemeClr val="tx2">
                    <a:lumMod val="60000"/>
                    <a:lumOff val="40000"/>
                  </a:schemeClr>
                </a:solidFill>
                <a:effectLst>
                  <a:outerShdw blurRad="38100" dist="38100" dir="2700000" algn="tl">
                    <a:srgbClr val="000000">
                      <a:alpha val="43137"/>
                    </a:srgbClr>
                  </a:outerShdw>
                </a:effectLst>
                <a:latin typeface="隶书" pitchFamily="49" charset="-122"/>
                <a:ea typeface="隶书" pitchFamily="49" charset="-122"/>
              </a:rPr>
              <a:t>尽在韩晟教育</a:t>
            </a:r>
            <a:endParaRPr lang="zh-CN" altLang="en-US" sz="3800" b="1" i="1" dirty="0">
              <a:solidFill>
                <a:schemeClr val="tx2">
                  <a:lumMod val="60000"/>
                  <a:lumOff val="40000"/>
                </a:schemeClr>
              </a:solidFill>
              <a:effectLst>
                <a:outerShdw blurRad="38100" dist="38100" dir="2700000" algn="tl">
                  <a:srgbClr val="000000">
                    <a:alpha val="43137"/>
                  </a:srgbClr>
                </a:outerShdw>
              </a:effectLst>
              <a:latin typeface="+mn-lt"/>
              <a:ea typeface="+mn-ea"/>
            </a:endParaRPr>
          </a:p>
        </p:txBody>
      </p:sp>
      <p:sp>
        <p:nvSpPr>
          <p:cNvPr id="31747" name="矩形 6"/>
          <p:cNvSpPr>
            <a:spLocks noChangeArrowheads="1"/>
          </p:cNvSpPr>
          <p:nvPr/>
        </p:nvSpPr>
        <p:spPr bwMode="auto">
          <a:xfrm>
            <a:off x="571500" y="2928938"/>
            <a:ext cx="6858000" cy="3387725"/>
          </a:xfrm>
          <a:prstGeom prst="rect">
            <a:avLst/>
          </a:prstGeom>
          <a:noFill/>
          <a:ln w="9525">
            <a:noFill/>
            <a:miter lim="800000"/>
            <a:headEnd/>
            <a:tailEnd/>
          </a:ln>
        </p:spPr>
        <p:txBody>
          <a:bodyPr>
            <a:spAutoFit/>
          </a:bodyPr>
          <a:lstStyle/>
          <a:p>
            <a:endParaRPr lang="en-US" altLang="zh-CN" sz="1800">
              <a:solidFill>
                <a:srgbClr val="C00000"/>
              </a:solidFill>
              <a:latin typeface="Calibri" pitchFamily="34" charset="0"/>
            </a:endParaRPr>
          </a:p>
          <a:p>
            <a:pPr algn="just"/>
            <a:r>
              <a:rPr lang="zh-CN" altLang="zh-CN" sz="1800">
                <a:latin typeface="宋体" charset="-122"/>
              </a:rPr>
              <a:t>汉阳大学辽宁唯一授权预科基地</a:t>
            </a:r>
            <a:r>
              <a:rPr lang="en-US" altLang="zh-CN" sz="1800">
                <a:latin typeface="宋体" charset="-122"/>
              </a:rPr>
              <a:t> </a:t>
            </a:r>
            <a:endParaRPr lang="zh-CN" altLang="zh-CN" sz="1800">
              <a:latin typeface="宋体" charset="-122"/>
            </a:endParaRPr>
          </a:p>
          <a:p>
            <a:pPr algn="just"/>
            <a:r>
              <a:rPr lang="zh-CN" altLang="zh-CN" sz="1800">
                <a:latin typeface="宋体" charset="-122"/>
              </a:rPr>
              <a:t>地点：大连交通大学中日友好大连人才培训中心</a:t>
            </a:r>
            <a:r>
              <a:rPr lang="en-US" altLang="zh-CN" sz="1800">
                <a:latin typeface="宋体" charset="-122"/>
              </a:rPr>
              <a:t>4</a:t>
            </a:r>
            <a:r>
              <a:rPr lang="zh-CN" altLang="zh-CN" sz="1800">
                <a:latin typeface="宋体" charset="-122"/>
              </a:rPr>
              <a:t>楼国外专家</a:t>
            </a:r>
            <a:r>
              <a:rPr lang="en-US" altLang="zh-CN" sz="1800">
                <a:latin typeface="宋体" charset="-122"/>
              </a:rPr>
              <a:t>&amp;</a:t>
            </a:r>
            <a:r>
              <a:rPr lang="zh-CN" altLang="zh-CN" sz="1800">
                <a:latin typeface="宋体" charset="-122"/>
              </a:rPr>
              <a:t>教授办公室</a:t>
            </a:r>
            <a:r>
              <a:rPr lang="en-US" altLang="zh-CN" sz="1800">
                <a:latin typeface="宋体" charset="-122"/>
              </a:rPr>
              <a:t>OFFICE2</a:t>
            </a:r>
            <a:endParaRPr lang="zh-CN" altLang="zh-CN" sz="1800">
              <a:latin typeface="宋体" charset="-122"/>
            </a:endParaRPr>
          </a:p>
          <a:p>
            <a:pPr algn="just"/>
            <a:r>
              <a:rPr lang="zh-CN" altLang="zh-CN" sz="1800">
                <a:latin typeface="宋体" charset="-122"/>
              </a:rPr>
              <a:t>地址：大连市沙河口区中长街</a:t>
            </a:r>
            <a:r>
              <a:rPr lang="en-US" altLang="zh-CN" sz="1800">
                <a:latin typeface="宋体" charset="-122"/>
              </a:rPr>
              <a:t>26</a:t>
            </a:r>
            <a:r>
              <a:rPr lang="zh-CN" altLang="zh-CN" sz="1800">
                <a:latin typeface="宋体" charset="-122"/>
              </a:rPr>
              <a:t>号</a:t>
            </a:r>
          </a:p>
          <a:p>
            <a:pPr algn="just"/>
            <a:r>
              <a:rPr lang="zh-CN" altLang="zh-CN" sz="1800">
                <a:latin typeface="宋体" charset="-122"/>
              </a:rPr>
              <a:t>联系方式：</a:t>
            </a:r>
          </a:p>
          <a:p>
            <a:pPr algn="just"/>
            <a:r>
              <a:rPr lang="en-US" altLang="zh-CN" sz="1800">
                <a:latin typeface="宋体" charset="-122"/>
              </a:rPr>
              <a:t>Tel</a:t>
            </a:r>
            <a:r>
              <a:rPr lang="zh-CN" altLang="zh-CN" sz="1800">
                <a:latin typeface="宋体" charset="-122"/>
              </a:rPr>
              <a:t>：</a:t>
            </a:r>
            <a:r>
              <a:rPr lang="en-US" altLang="zh-CN" sz="1800">
                <a:latin typeface="宋体" charset="-122"/>
              </a:rPr>
              <a:t>0411-84528601</a:t>
            </a:r>
            <a:endParaRPr lang="zh-CN" altLang="zh-CN" sz="1800">
              <a:latin typeface="宋体" charset="-122"/>
            </a:endParaRPr>
          </a:p>
          <a:p>
            <a:pPr algn="just"/>
            <a:r>
              <a:rPr lang="en-US" altLang="zh-CN" sz="1800">
                <a:latin typeface="宋体" charset="-122"/>
              </a:rPr>
              <a:t>Mobile:15140545839;17704115581</a:t>
            </a:r>
            <a:endParaRPr lang="zh-CN" altLang="zh-CN" sz="1800">
              <a:latin typeface="宋体" charset="-122"/>
            </a:endParaRPr>
          </a:p>
          <a:p>
            <a:pPr algn="just"/>
            <a:r>
              <a:rPr lang="en-US" altLang="zh-CN" sz="1800">
                <a:latin typeface="宋体" charset="-122"/>
              </a:rPr>
              <a:t>QQ:117029634</a:t>
            </a:r>
            <a:endParaRPr lang="zh-CN" altLang="zh-CN" sz="1800">
              <a:latin typeface="宋体" charset="-122"/>
            </a:endParaRPr>
          </a:p>
          <a:p>
            <a:pPr algn="just"/>
            <a:r>
              <a:rPr lang="en-US" altLang="zh-CN" sz="1800">
                <a:latin typeface="宋体" charset="-122"/>
              </a:rPr>
              <a:t>E-mail: hanyangyuke@hotmail.com       </a:t>
            </a:r>
            <a:endParaRPr lang="zh-CN" altLang="zh-CN" sz="1800">
              <a:latin typeface="宋体" charset="-122"/>
            </a:endParaRPr>
          </a:p>
          <a:p>
            <a:pPr algn="just"/>
            <a:r>
              <a:rPr lang="zh-CN" altLang="zh-CN" sz="1800">
                <a:latin typeface="宋体" charset="-122"/>
              </a:rPr>
              <a:t>微信公众号：</a:t>
            </a:r>
            <a:r>
              <a:rPr lang="en-US" altLang="zh-CN" sz="1800">
                <a:latin typeface="宋体" charset="-122"/>
              </a:rPr>
              <a:t>hanyangyuke</a:t>
            </a:r>
            <a:endParaRPr lang="zh-CN" altLang="zh-CN" sz="1800">
              <a:latin typeface="宋体" charset="-122"/>
            </a:endParaRPr>
          </a:p>
          <a:p>
            <a:pPr algn="just"/>
            <a:r>
              <a:rPr lang="en-US" altLang="zh-CN" sz="1800">
                <a:solidFill>
                  <a:srgbClr val="C00000"/>
                </a:solidFill>
                <a:latin typeface="宋体" charset="-122"/>
              </a:rPr>
              <a:t> </a:t>
            </a:r>
            <a:endParaRPr lang="zh-CN" altLang="zh-CN" sz="1800">
              <a:solidFill>
                <a:srgbClr val="C00000"/>
              </a:solidFill>
              <a:latin typeface="宋体" charset="-122"/>
            </a:endParaRPr>
          </a:p>
        </p:txBody>
      </p:sp>
      <p:pic>
        <p:nvPicPr>
          <p:cNvPr id="31748" name="Picture 6" descr="微信公共号二维码(1)"/>
          <p:cNvPicPr>
            <a:picLocks noChangeAspect="1" noChangeArrowheads="1"/>
          </p:cNvPicPr>
          <p:nvPr/>
        </p:nvPicPr>
        <p:blipFill>
          <a:blip r:embed="rId3"/>
          <a:srcRect/>
          <a:stretch>
            <a:fillRect/>
          </a:stretch>
        </p:blipFill>
        <p:spPr bwMode="auto">
          <a:xfrm>
            <a:off x="4572000" y="4005263"/>
            <a:ext cx="2016125" cy="201612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72" descr="C:\Users\김귀화\Desktop\1a.jpg"/>
          <p:cNvPicPr>
            <a:picLocks noChangeAspect="1" noChangeArrowheads="1"/>
          </p:cNvPicPr>
          <p:nvPr/>
        </p:nvPicPr>
        <p:blipFill>
          <a:blip r:embed="rId2"/>
          <a:srcRect/>
          <a:stretch>
            <a:fillRect/>
          </a:stretch>
        </p:blipFill>
        <p:spPr bwMode="auto">
          <a:xfrm>
            <a:off x="0" y="1428750"/>
            <a:ext cx="2152650" cy="4797425"/>
          </a:xfrm>
          <a:prstGeom prst="rect">
            <a:avLst/>
          </a:prstGeom>
          <a:noFill/>
          <a:ln w="9525">
            <a:noFill/>
            <a:miter lim="800000"/>
            <a:headEnd/>
            <a:tailEnd/>
          </a:ln>
        </p:spPr>
      </p:pic>
      <p:pic>
        <p:nvPicPr>
          <p:cNvPr id="15362" name="Picture 73" descr="C:\Users\김귀화\Desktop\1b.jpg"/>
          <p:cNvPicPr>
            <a:picLocks noChangeAspect="1" noChangeArrowheads="1"/>
          </p:cNvPicPr>
          <p:nvPr/>
        </p:nvPicPr>
        <p:blipFill>
          <a:blip r:embed="rId3"/>
          <a:srcRect/>
          <a:stretch>
            <a:fillRect/>
          </a:stretch>
        </p:blipFill>
        <p:spPr bwMode="auto">
          <a:xfrm>
            <a:off x="2143125" y="1428750"/>
            <a:ext cx="2706688" cy="4827588"/>
          </a:xfrm>
          <a:prstGeom prst="rect">
            <a:avLst/>
          </a:prstGeom>
          <a:noFill/>
          <a:ln w="9525">
            <a:noFill/>
            <a:miter lim="800000"/>
            <a:headEnd/>
            <a:tailEnd/>
          </a:ln>
        </p:spPr>
      </p:pic>
      <p:pic>
        <p:nvPicPr>
          <p:cNvPr id="15363" name="矩形 4"/>
          <p:cNvPicPr>
            <a:picLocks noChangeArrowheads="1"/>
          </p:cNvPicPr>
          <p:nvPr/>
        </p:nvPicPr>
        <p:blipFill>
          <a:blip r:embed="rId4"/>
          <a:srcRect/>
          <a:stretch>
            <a:fillRect/>
          </a:stretch>
        </p:blipFill>
        <p:spPr bwMode="auto">
          <a:xfrm>
            <a:off x="0" y="357188"/>
            <a:ext cx="5218113" cy="579437"/>
          </a:xfrm>
          <a:prstGeom prst="rect">
            <a:avLst/>
          </a:prstGeom>
          <a:noFill/>
          <a:ln w="9525">
            <a:noFill/>
            <a:miter lim="800000"/>
            <a:headEnd/>
            <a:tailEnd/>
          </a:ln>
        </p:spPr>
      </p:pic>
      <p:grpSp>
        <p:nvGrpSpPr>
          <p:cNvPr id="15364" name="Group 4"/>
          <p:cNvGrpSpPr>
            <a:grpSpLocks/>
          </p:cNvGrpSpPr>
          <p:nvPr/>
        </p:nvGrpSpPr>
        <p:grpSpPr bwMode="auto">
          <a:xfrm>
            <a:off x="5143500" y="1643063"/>
            <a:ext cx="487363" cy="493712"/>
            <a:chOff x="0" y="-8387"/>
            <a:chExt cx="485366" cy="494060"/>
          </a:xfrm>
        </p:grpSpPr>
        <p:grpSp>
          <p:nvGrpSpPr>
            <p:cNvPr id="15405" name="Group 5"/>
            <p:cNvGrpSpPr>
              <a:grpSpLocks/>
            </p:cNvGrpSpPr>
            <p:nvPr/>
          </p:nvGrpSpPr>
          <p:grpSpPr bwMode="auto">
            <a:xfrm>
              <a:off x="0" y="0"/>
              <a:ext cx="432048" cy="432048"/>
              <a:chOff x="0" y="0"/>
              <a:chExt cx="720080" cy="720080"/>
            </a:xfrm>
          </p:grpSpPr>
          <p:pic>
            <p:nvPicPr>
              <p:cNvPr id="15407" name="图片 5" descr="symbol_01.jpg"/>
              <p:cNvPicPr>
                <a:picLocks noChangeAspect="1" noChangeArrowheads="1"/>
              </p:cNvPicPr>
              <p:nvPr/>
            </p:nvPicPr>
            <p:blipFill>
              <a:blip r:embed="rId5"/>
              <a:srcRect/>
              <a:stretch>
                <a:fillRect/>
              </a:stretch>
            </p:blipFill>
            <p:spPr bwMode="auto">
              <a:xfrm>
                <a:off x="0" y="0"/>
                <a:ext cx="720080" cy="720080"/>
              </a:xfrm>
              <a:prstGeom prst="rect">
                <a:avLst/>
              </a:prstGeom>
              <a:noFill/>
              <a:ln w="9525">
                <a:noFill/>
                <a:miter lim="800000"/>
                <a:headEnd/>
                <a:tailEnd/>
              </a:ln>
            </p:spPr>
          </p:pic>
          <p:grpSp>
            <p:nvGrpSpPr>
              <p:cNvPr id="15408" name="Group 7"/>
              <p:cNvGrpSpPr>
                <a:grpSpLocks/>
              </p:cNvGrpSpPr>
              <p:nvPr/>
            </p:nvGrpSpPr>
            <p:grpSpPr bwMode="auto">
              <a:xfrm>
                <a:off x="120175" y="118178"/>
                <a:ext cx="496318" cy="498126"/>
                <a:chOff x="0" y="0"/>
                <a:chExt cx="298704" cy="298704"/>
              </a:xfrm>
            </p:grpSpPr>
            <p:pic>
              <p:nvPicPr>
                <p:cNvPr id="15409" name="椭圆 6"/>
                <p:cNvPicPr>
                  <a:picLocks noChangeArrowheads="1"/>
                </p:cNvPicPr>
                <p:nvPr/>
              </p:nvPicPr>
              <p:blipFill>
                <a:blip r:embed="rId6"/>
                <a:srcRect/>
                <a:stretch>
                  <a:fillRect/>
                </a:stretch>
              </p:blipFill>
              <p:spPr bwMode="auto">
                <a:xfrm>
                  <a:off x="0" y="0"/>
                  <a:ext cx="298704" cy="298704"/>
                </a:xfrm>
                <a:prstGeom prst="rect">
                  <a:avLst/>
                </a:prstGeom>
                <a:noFill/>
                <a:ln w="9525">
                  <a:noFill/>
                  <a:miter lim="800000"/>
                  <a:headEnd/>
                  <a:tailEnd/>
                </a:ln>
              </p:spPr>
            </p:pic>
            <p:sp>
              <p:nvSpPr>
                <p:cNvPr id="15410" name="Text Box 9"/>
                <p:cNvSpPr txBox="1">
                  <a:spLocks noChangeArrowheads="1"/>
                </p:cNvSpPr>
                <p:nvPr/>
              </p:nvSpPr>
              <p:spPr bwMode="auto">
                <a:xfrm>
                  <a:off x="53666" y="54668"/>
                  <a:ext cx="189837" cy="189148"/>
                </a:xfrm>
                <a:prstGeom prst="rect">
                  <a:avLst/>
                </a:prstGeom>
                <a:noFill/>
                <a:ln w="9525">
                  <a:noFill/>
                  <a:miter lim="800000"/>
                  <a:headEnd/>
                  <a:tailEnd/>
                </a:ln>
              </p:spPr>
              <p:txBody>
                <a:bodyPr anchor="ctr"/>
                <a:lstStyle/>
                <a:p>
                  <a:pPr algn="ctr"/>
                  <a:endParaRPr lang="zh-CN" altLang="en-US" sz="1800">
                    <a:solidFill>
                      <a:srgbClr val="FFFFFF"/>
                    </a:solidFill>
                    <a:latin typeface="Calibri" pitchFamily="34" charset="0"/>
                  </a:endParaRPr>
                </a:p>
              </p:txBody>
            </p:sp>
          </p:grpSp>
        </p:grpSp>
        <p:pic>
          <p:nvPicPr>
            <p:cNvPr id="15406" name="矩形 9"/>
            <p:cNvPicPr>
              <a:picLocks noChangeArrowheads="1"/>
            </p:cNvPicPr>
            <p:nvPr/>
          </p:nvPicPr>
          <p:blipFill>
            <a:blip r:embed="rId7"/>
            <a:srcRect/>
            <a:stretch>
              <a:fillRect/>
            </a:stretch>
          </p:blipFill>
          <p:spPr bwMode="auto">
            <a:xfrm>
              <a:off x="5254" y="-8387"/>
              <a:ext cx="480112" cy="494060"/>
            </a:xfrm>
            <a:prstGeom prst="rect">
              <a:avLst/>
            </a:prstGeom>
            <a:noFill/>
            <a:ln w="9525">
              <a:noFill/>
              <a:miter lim="800000"/>
              <a:headEnd/>
              <a:tailEnd/>
            </a:ln>
          </p:spPr>
        </p:pic>
      </p:grpSp>
      <p:sp>
        <p:nvSpPr>
          <p:cNvPr id="81" name="제목 80"/>
          <p:cNvSpPr>
            <a:spLocks noGrp="1"/>
          </p:cNvSpPr>
          <p:nvPr>
            <p:ph type="title"/>
          </p:nvPr>
        </p:nvSpPr>
        <p:spPr>
          <a:xfrm>
            <a:off x="5500688" y="1643063"/>
            <a:ext cx="2214562" cy="428625"/>
          </a:xfrm>
        </p:spPr>
        <p:txBody>
          <a:bodyPr rtlCol="0">
            <a:normAutofit/>
          </a:bodyPr>
          <a:lstStyle/>
          <a:p>
            <a:pPr eaLnBrk="1" fontAlgn="auto" hangingPunct="1">
              <a:spcAft>
                <a:spcPts val="0"/>
              </a:spcAft>
              <a:defRPr/>
            </a:pPr>
            <a:r>
              <a:rPr lang="zh-CN" altLang="en-US" sz="2000" b="1" dirty="0" smtClean="0">
                <a:solidFill>
                  <a:schemeClr val="tx2">
                    <a:lumMod val="60000"/>
                    <a:lumOff val="40000"/>
                  </a:schemeClr>
                </a:solidFill>
              </a:rPr>
              <a:t>汉阳大学简介</a:t>
            </a:r>
            <a:endParaRPr lang="ko-KR" altLang="en-US" sz="2000" b="1" dirty="0">
              <a:solidFill>
                <a:schemeClr val="tx2">
                  <a:lumMod val="60000"/>
                  <a:lumOff val="40000"/>
                </a:schemeClr>
              </a:solidFill>
            </a:endParaRPr>
          </a:p>
        </p:txBody>
      </p:sp>
      <p:grpSp>
        <p:nvGrpSpPr>
          <p:cNvPr id="15366" name="Group 14"/>
          <p:cNvGrpSpPr>
            <a:grpSpLocks/>
          </p:cNvGrpSpPr>
          <p:nvPr/>
        </p:nvGrpSpPr>
        <p:grpSpPr bwMode="auto">
          <a:xfrm>
            <a:off x="5143500" y="2571750"/>
            <a:ext cx="487363" cy="493713"/>
            <a:chOff x="0" y="-5635"/>
            <a:chExt cx="485366" cy="492250"/>
          </a:xfrm>
        </p:grpSpPr>
        <p:grpSp>
          <p:nvGrpSpPr>
            <p:cNvPr id="15399" name="Group 15"/>
            <p:cNvGrpSpPr>
              <a:grpSpLocks/>
            </p:cNvGrpSpPr>
            <p:nvPr/>
          </p:nvGrpSpPr>
          <p:grpSpPr bwMode="auto">
            <a:xfrm>
              <a:off x="0" y="0"/>
              <a:ext cx="432048" cy="432048"/>
              <a:chOff x="0" y="0"/>
              <a:chExt cx="720080" cy="720080"/>
            </a:xfrm>
          </p:grpSpPr>
          <p:pic>
            <p:nvPicPr>
              <p:cNvPr id="15401" name="图片 108" descr="symbol_01.jpg"/>
              <p:cNvPicPr>
                <a:picLocks noChangeAspect="1" noChangeArrowheads="1"/>
              </p:cNvPicPr>
              <p:nvPr/>
            </p:nvPicPr>
            <p:blipFill>
              <a:blip r:embed="rId8"/>
              <a:srcRect/>
              <a:stretch>
                <a:fillRect/>
              </a:stretch>
            </p:blipFill>
            <p:spPr bwMode="auto">
              <a:xfrm>
                <a:off x="0" y="0"/>
                <a:ext cx="720080" cy="720080"/>
              </a:xfrm>
              <a:prstGeom prst="rect">
                <a:avLst/>
              </a:prstGeom>
              <a:noFill/>
              <a:ln w="9525">
                <a:noFill/>
                <a:miter lim="800000"/>
                <a:headEnd/>
                <a:tailEnd/>
              </a:ln>
            </p:spPr>
          </p:pic>
          <p:grpSp>
            <p:nvGrpSpPr>
              <p:cNvPr id="15402" name="Group 17"/>
              <p:cNvGrpSpPr>
                <a:grpSpLocks/>
              </p:cNvGrpSpPr>
              <p:nvPr/>
            </p:nvGrpSpPr>
            <p:grpSpPr bwMode="auto">
              <a:xfrm>
                <a:off x="120175" y="122281"/>
                <a:ext cx="496318" cy="496302"/>
                <a:chOff x="0" y="0"/>
                <a:chExt cx="298704" cy="298704"/>
              </a:xfrm>
            </p:grpSpPr>
            <p:pic>
              <p:nvPicPr>
                <p:cNvPr id="15403" name="椭圆 109"/>
                <p:cNvPicPr>
                  <a:picLocks noChangeArrowheads="1"/>
                </p:cNvPicPr>
                <p:nvPr/>
              </p:nvPicPr>
              <p:blipFill>
                <a:blip r:embed="rId9"/>
                <a:srcRect/>
                <a:stretch>
                  <a:fillRect/>
                </a:stretch>
              </p:blipFill>
              <p:spPr bwMode="auto">
                <a:xfrm>
                  <a:off x="0" y="0"/>
                  <a:ext cx="298704" cy="298704"/>
                </a:xfrm>
                <a:prstGeom prst="rect">
                  <a:avLst/>
                </a:prstGeom>
                <a:noFill/>
                <a:ln w="9525">
                  <a:noFill/>
                  <a:miter lim="800000"/>
                  <a:headEnd/>
                  <a:tailEnd/>
                </a:ln>
              </p:spPr>
            </p:pic>
            <p:sp>
              <p:nvSpPr>
                <p:cNvPr id="15404" name="Text Box 19"/>
                <p:cNvSpPr txBox="1">
                  <a:spLocks noChangeArrowheads="1"/>
                </p:cNvSpPr>
                <p:nvPr/>
              </p:nvSpPr>
              <p:spPr bwMode="auto">
                <a:xfrm>
                  <a:off x="53666" y="52399"/>
                  <a:ext cx="189837" cy="189843"/>
                </a:xfrm>
                <a:prstGeom prst="rect">
                  <a:avLst/>
                </a:prstGeom>
                <a:noFill/>
                <a:ln w="9525">
                  <a:noFill/>
                  <a:miter lim="800000"/>
                  <a:headEnd/>
                  <a:tailEnd/>
                </a:ln>
              </p:spPr>
              <p:txBody>
                <a:bodyPr anchor="ctr"/>
                <a:lstStyle/>
                <a:p>
                  <a:pPr algn="ctr"/>
                  <a:endParaRPr lang="zh-CN" altLang="en-US" sz="1800">
                    <a:solidFill>
                      <a:srgbClr val="FFFFFF"/>
                    </a:solidFill>
                    <a:latin typeface="Calibri" pitchFamily="34" charset="0"/>
                  </a:endParaRPr>
                </a:p>
              </p:txBody>
            </p:sp>
          </p:grpSp>
        </p:grpSp>
        <p:pic>
          <p:nvPicPr>
            <p:cNvPr id="15400" name="矩形 107"/>
            <p:cNvPicPr>
              <a:picLocks noChangeArrowheads="1"/>
            </p:cNvPicPr>
            <p:nvPr/>
          </p:nvPicPr>
          <p:blipFill>
            <a:blip r:embed="rId10"/>
            <a:srcRect/>
            <a:stretch>
              <a:fillRect/>
            </a:stretch>
          </p:blipFill>
          <p:spPr bwMode="auto">
            <a:xfrm>
              <a:off x="5254" y="-5635"/>
              <a:ext cx="480112" cy="492250"/>
            </a:xfrm>
            <a:prstGeom prst="rect">
              <a:avLst/>
            </a:prstGeom>
            <a:noFill/>
            <a:ln w="9525">
              <a:noFill/>
              <a:miter lim="800000"/>
              <a:headEnd/>
              <a:tailEnd/>
            </a:ln>
          </p:spPr>
        </p:pic>
      </p:grpSp>
      <p:grpSp>
        <p:nvGrpSpPr>
          <p:cNvPr id="15367" name="Group 14"/>
          <p:cNvGrpSpPr>
            <a:grpSpLocks/>
          </p:cNvGrpSpPr>
          <p:nvPr/>
        </p:nvGrpSpPr>
        <p:grpSpPr bwMode="auto">
          <a:xfrm>
            <a:off x="5143500" y="2571750"/>
            <a:ext cx="487363" cy="493713"/>
            <a:chOff x="0" y="-5635"/>
            <a:chExt cx="485366" cy="492250"/>
          </a:xfrm>
        </p:grpSpPr>
        <p:grpSp>
          <p:nvGrpSpPr>
            <p:cNvPr id="15393" name="Group 15"/>
            <p:cNvGrpSpPr>
              <a:grpSpLocks/>
            </p:cNvGrpSpPr>
            <p:nvPr/>
          </p:nvGrpSpPr>
          <p:grpSpPr bwMode="auto">
            <a:xfrm>
              <a:off x="0" y="0"/>
              <a:ext cx="432048" cy="432048"/>
              <a:chOff x="0" y="0"/>
              <a:chExt cx="720080" cy="720080"/>
            </a:xfrm>
          </p:grpSpPr>
          <p:pic>
            <p:nvPicPr>
              <p:cNvPr id="15395" name="图片 108" descr="symbol_01.jpg"/>
              <p:cNvPicPr>
                <a:picLocks noChangeAspect="1" noChangeArrowheads="1"/>
              </p:cNvPicPr>
              <p:nvPr/>
            </p:nvPicPr>
            <p:blipFill>
              <a:blip r:embed="rId8"/>
              <a:srcRect/>
              <a:stretch>
                <a:fillRect/>
              </a:stretch>
            </p:blipFill>
            <p:spPr bwMode="auto">
              <a:xfrm>
                <a:off x="0" y="0"/>
                <a:ext cx="720080" cy="720080"/>
              </a:xfrm>
              <a:prstGeom prst="rect">
                <a:avLst/>
              </a:prstGeom>
              <a:noFill/>
              <a:ln w="9525">
                <a:noFill/>
                <a:miter lim="800000"/>
                <a:headEnd/>
                <a:tailEnd/>
              </a:ln>
            </p:spPr>
          </p:pic>
          <p:grpSp>
            <p:nvGrpSpPr>
              <p:cNvPr id="15396" name="Group 17"/>
              <p:cNvGrpSpPr>
                <a:grpSpLocks/>
              </p:cNvGrpSpPr>
              <p:nvPr/>
            </p:nvGrpSpPr>
            <p:grpSpPr bwMode="auto">
              <a:xfrm>
                <a:off x="120175" y="122281"/>
                <a:ext cx="496318" cy="496302"/>
                <a:chOff x="0" y="0"/>
                <a:chExt cx="298704" cy="298704"/>
              </a:xfrm>
            </p:grpSpPr>
            <p:pic>
              <p:nvPicPr>
                <p:cNvPr id="15397" name="椭圆 109"/>
                <p:cNvPicPr>
                  <a:picLocks noChangeArrowheads="1"/>
                </p:cNvPicPr>
                <p:nvPr/>
              </p:nvPicPr>
              <p:blipFill>
                <a:blip r:embed="rId9"/>
                <a:srcRect/>
                <a:stretch>
                  <a:fillRect/>
                </a:stretch>
              </p:blipFill>
              <p:spPr bwMode="auto">
                <a:xfrm>
                  <a:off x="0" y="0"/>
                  <a:ext cx="298704" cy="298704"/>
                </a:xfrm>
                <a:prstGeom prst="rect">
                  <a:avLst/>
                </a:prstGeom>
                <a:noFill/>
                <a:ln w="9525">
                  <a:noFill/>
                  <a:miter lim="800000"/>
                  <a:headEnd/>
                  <a:tailEnd/>
                </a:ln>
              </p:spPr>
            </p:pic>
            <p:sp>
              <p:nvSpPr>
                <p:cNvPr id="15398" name="Text Box 19"/>
                <p:cNvSpPr txBox="1">
                  <a:spLocks noChangeArrowheads="1"/>
                </p:cNvSpPr>
                <p:nvPr/>
              </p:nvSpPr>
              <p:spPr bwMode="auto">
                <a:xfrm>
                  <a:off x="53666" y="52399"/>
                  <a:ext cx="189837" cy="189843"/>
                </a:xfrm>
                <a:prstGeom prst="rect">
                  <a:avLst/>
                </a:prstGeom>
                <a:noFill/>
                <a:ln w="9525">
                  <a:noFill/>
                  <a:miter lim="800000"/>
                  <a:headEnd/>
                  <a:tailEnd/>
                </a:ln>
              </p:spPr>
              <p:txBody>
                <a:bodyPr anchor="ctr"/>
                <a:lstStyle/>
                <a:p>
                  <a:pPr algn="ctr"/>
                  <a:endParaRPr lang="zh-CN" altLang="en-US" sz="1800">
                    <a:solidFill>
                      <a:srgbClr val="FFFFFF"/>
                    </a:solidFill>
                    <a:latin typeface="Calibri" pitchFamily="34" charset="0"/>
                  </a:endParaRPr>
                </a:p>
              </p:txBody>
            </p:sp>
          </p:grpSp>
        </p:grpSp>
        <p:pic>
          <p:nvPicPr>
            <p:cNvPr id="15394" name="矩形 107"/>
            <p:cNvPicPr>
              <a:picLocks noChangeArrowheads="1"/>
            </p:cNvPicPr>
            <p:nvPr/>
          </p:nvPicPr>
          <p:blipFill>
            <a:blip r:embed="rId10"/>
            <a:srcRect/>
            <a:stretch>
              <a:fillRect/>
            </a:stretch>
          </p:blipFill>
          <p:spPr bwMode="auto">
            <a:xfrm>
              <a:off x="5254" y="-5635"/>
              <a:ext cx="480112" cy="492250"/>
            </a:xfrm>
            <a:prstGeom prst="rect">
              <a:avLst/>
            </a:prstGeom>
            <a:noFill/>
            <a:ln w="9525">
              <a:noFill/>
              <a:miter lim="800000"/>
              <a:headEnd/>
              <a:tailEnd/>
            </a:ln>
          </p:spPr>
        </p:pic>
      </p:grpSp>
      <p:grpSp>
        <p:nvGrpSpPr>
          <p:cNvPr id="15368" name="Group 23"/>
          <p:cNvGrpSpPr>
            <a:grpSpLocks/>
          </p:cNvGrpSpPr>
          <p:nvPr/>
        </p:nvGrpSpPr>
        <p:grpSpPr bwMode="auto">
          <a:xfrm>
            <a:off x="5143500" y="3500438"/>
            <a:ext cx="488950" cy="493712"/>
            <a:chOff x="0" y="-6100"/>
            <a:chExt cx="489718" cy="494060"/>
          </a:xfrm>
        </p:grpSpPr>
        <p:grpSp>
          <p:nvGrpSpPr>
            <p:cNvPr id="15387" name="Group 24"/>
            <p:cNvGrpSpPr>
              <a:grpSpLocks/>
            </p:cNvGrpSpPr>
            <p:nvPr/>
          </p:nvGrpSpPr>
          <p:grpSpPr bwMode="auto">
            <a:xfrm>
              <a:off x="0" y="0"/>
              <a:ext cx="432048" cy="432048"/>
              <a:chOff x="0" y="0"/>
              <a:chExt cx="720080" cy="720080"/>
            </a:xfrm>
          </p:grpSpPr>
          <p:pic>
            <p:nvPicPr>
              <p:cNvPr id="15389" name="图片 113" descr="symbol_01.jpg"/>
              <p:cNvPicPr>
                <a:picLocks noChangeAspect="1" noChangeArrowheads="1"/>
              </p:cNvPicPr>
              <p:nvPr/>
            </p:nvPicPr>
            <p:blipFill>
              <a:blip r:embed="rId11"/>
              <a:srcRect/>
              <a:stretch>
                <a:fillRect/>
              </a:stretch>
            </p:blipFill>
            <p:spPr bwMode="auto">
              <a:xfrm>
                <a:off x="0" y="0"/>
                <a:ext cx="720080" cy="720080"/>
              </a:xfrm>
              <a:prstGeom prst="rect">
                <a:avLst/>
              </a:prstGeom>
              <a:noFill/>
              <a:ln w="9525">
                <a:noFill/>
                <a:miter lim="800000"/>
                <a:headEnd/>
                <a:tailEnd/>
              </a:ln>
            </p:spPr>
          </p:pic>
          <p:grpSp>
            <p:nvGrpSpPr>
              <p:cNvPr id="15390" name="Group 26"/>
              <p:cNvGrpSpPr>
                <a:grpSpLocks/>
              </p:cNvGrpSpPr>
              <p:nvPr/>
            </p:nvGrpSpPr>
            <p:grpSpPr bwMode="auto">
              <a:xfrm>
                <a:off x="114510" y="121990"/>
                <a:ext cx="498299" cy="498126"/>
                <a:chOff x="0" y="0"/>
                <a:chExt cx="298704" cy="298704"/>
              </a:xfrm>
            </p:grpSpPr>
            <p:pic>
              <p:nvPicPr>
                <p:cNvPr id="15391" name="椭圆 114"/>
                <p:cNvPicPr>
                  <a:picLocks noChangeArrowheads="1"/>
                </p:cNvPicPr>
                <p:nvPr/>
              </p:nvPicPr>
              <p:blipFill>
                <a:blip r:embed="rId12"/>
                <a:srcRect/>
                <a:stretch>
                  <a:fillRect/>
                </a:stretch>
              </p:blipFill>
              <p:spPr bwMode="auto">
                <a:xfrm>
                  <a:off x="0" y="0"/>
                  <a:ext cx="298704" cy="298704"/>
                </a:xfrm>
                <a:prstGeom prst="rect">
                  <a:avLst/>
                </a:prstGeom>
                <a:noFill/>
                <a:ln w="9525">
                  <a:noFill/>
                  <a:miter lim="800000"/>
                  <a:headEnd/>
                  <a:tailEnd/>
                </a:ln>
              </p:spPr>
            </p:pic>
            <p:sp>
              <p:nvSpPr>
                <p:cNvPr id="15392" name="Text Box 28"/>
                <p:cNvSpPr txBox="1">
                  <a:spLocks noChangeArrowheads="1"/>
                </p:cNvSpPr>
                <p:nvPr/>
              </p:nvSpPr>
              <p:spPr bwMode="auto">
                <a:xfrm>
                  <a:off x="56847" y="52382"/>
                  <a:ext cx="189083" cy="189148"/>
                </a:xfrm>
                <a:prstGeom prst="rect">
                  <a:avLst/>
                </a:prstGeom>
                <a:noFill/>
                <a:ln w="9525">
                  <a:noFill/>
                  <a:miter lim="800000"/>
                  <a:headEnd/>
                  <a:tailEnd/>
                </a:ln>
              </p:spPr>
              <p:txBody>
                <a:bodyPr anchor="ctr"/>
                <a:lstStyle/>
                <a:p>
                  <a:pPr algn="ctr"/>
                  <a:endParaRPr lang="zh-CN" altLang="en-US" sz="1800">
                    <a:solidFill>
                      <a:srgbClr val="FFFFFF"/>
                    </a:solidFill>
                    <a:latin typeface="Calibri" pitchFamily="34" charset="0"/>
                  </a:endParaRPr>
                </a:p>
              </p:txBody>
            </p:sp>
          </p:grpSp>
        </p:grpSp>
        <p:pic>
          <p:nvPicPr>
            <p:cNvPr id="15388" name="矩形 112"/>
            <p:cNvPicPr>
              <a:picLocks noChangeArrowheads="1"/>
            </p:cNvPicPr>
            <p:nvPr/>
          </p:nvPicPr>
          <p:blipFill>
            <a:blip r:embed="rId13"/>
            <a:srcRect/>
            <a:stretch>
              <a:fillRect/>
            </a:stretch>
          </p:blipFill>
          <p:spPr bwMode="auto">
            <a:xfrm>
              <a:off x="7690" y="-6100"/>
              <a:ext cx="482028" cy="494060"/>
            </a:xfrm>
            <a:prstGeom prst="rect">
              <a:avLst/>
            </a:prstGeom>
            <a:noFill/>
            <a:ln w="9525">
              <a:noFill/>
              <a:miter lim="800000"/>
              <a:headEnd/>
              <a:tailEnd/>
            </a:ln>
          </p:spPr>
        </p:pic>
      </p:grpSp>
      <p:grpSp>
        <p:nvGrpSpPr>
          <p:cNvPr id="15369" name="Group 32"/>
          <p:cNvGrpSpPr>
            <a:grpSpLocks/>
          </p:cNvGrpSpPr>
          <p:nvPr/>
        </p:nvGrpSpPr>
        <p:grpSpPr bwMode="auto">
          <a:xfrm>
            <a:off x="5143500" y="4429125"/>
            <a:ext cx="487363" cy="493713"/>
            <a:chOff x="0" y="-3368"/>
            <a:chExt cx="487257" cy="494060"/>
          </a:xfrm>
        </p:grpSpPr>
        <p:grpSp>
          <p:nvGrpSpPr>
            <p:cNvPr id="15381" name="Group 33"/>
            <p:cNvGrpSpPr>
              <a:grpSpLocks/>
            </p:cNvGrpSpPr>
            <p:nvPr/>
          </p:nvGrpSpPr>
          <p:grpSpPr bwMode="auto">
            <a:xfrm>
              <a:off x="0" y="0"/>
              <a:ext cx="432048" cy="432048"/>
              <a:chOff x="0" y="0"/>
              <a:chExt cx="720080" cy="720080"/>
            </a:xfrm>
          </p:grpSpPr>
          <p:pic>
            <p:nvPicPr>
              <p:cNvPr id="15383" name="图片 118" descr="symbol_01.jpg"/>
              <p:cNvPicPr>
                <a:picLocks noChangeAspect="1" noChangeArrowheads="1"/>
              </p:cNvPicPr>
              <p:nvPr/>
            </p:nvPicPr>
            <p:blipFill>
              <a:blip r:embed="rId11"/>
              <a:srcRect/>
              <a:stretch>
                <a:fillRect/>
              </a:stretch>
            </p:blipFill>
            <p:spPr bwMode="auto">
              <a:xfrm>
                <a:off x="0" y="0"/>
                <a:ext cx="720080" cy="720080"/>
              </a:xfrm>
              <a:prstGeom prst="rect">
                <a:avLst/>
              </a:prstGeom>
              <a:noFill/>
              <a:ln w="9525">
                <a:noFill/>
                <a:miter lim="800000"/>
                <a:headEnd/>
                <a:tailEnd/>
              </a:ln>
            </p:spPr>
          </p:pic>
          <p:grpSp>
            <p:nvGrpSpPr>
              <p:cNvPr id="15384" name="Group 35"/>
              <p:cNvGrpSpPr>
                <a:grpSpLocks/>
              </p:cNvGrpSpPr>
              <p:nvPr/>
            </p:nvGrpSpPr>
            <p:grpSpPr bwMode="auto">
              <a:xfrm>
                <a:off x="121094" y="116377"/>
                <a:ext cx="497926" cy="498126"/>
                <a:chOff x="0" y="0"/>
                <a:chExt cx="298704" cy="298704"/>
              </a:xfrm>
            </p:grpSpPr>
            <p:pic>
              <p:nvPicPr>
                <p:cNvPr id="15385" name="椭圆 119"/>
                <p:cNvPicPr>
                  <a:picLocks noChangeArrowheads="1"/>
                </p:cNvPicPr>
                <p:nvPr/>
              </p:nvPicPr>
              <p:blipFill>
                <a:blip r:embed="rId14"/>
                <a:srcRect/>
                <a:stretch>
                  <a:fillRect/>
                </a:stretch>
              </p:blipFill>
              <p:spPr bwMode="auto">
                <a:xfrm>
                  <a:off x="0" y="0"/>
                  <a:ext cx="298704" cy="298704"/>
                </a:xfrm>
                <a:prstGeom prst="rect">
                  <a:avLst/>
                </a:prstGeom>
                <a:noFill/>
                <a:ln w="9525">
                  <a:noFill/>
                  <a:miter lim="800000"/>
                  <a:headEnd/>
                  <a:tailEnd/>
                </a:ln>
              </p:spPr>
            </p:pic>
            <p:sp>
              <p:nvSpPr>
                <p:cNvPr id="15386" name="Text Box 37"/>
                <p:cNvSpPr txBox="1">
                  <a:spLocks noChangeArrowheads="1"/>
                </p:cNvSpPr>
                <p:nvPr/>
              </p:nvSpPr>
              <p:spPr bwMode="auto">
                <a:xfrm>
                  <a:off x="52941" y="55748"/>
                  <a:ext cx="189223" cy="189148"/>
                </a:xfrm>
                <a:prstGeom prst="rect">
                  <a:avLst/>
                </a:prstGeom>
                <a:noFill/>
                <a:ln w="9525">
                  <a:noFill/>
                  <a:miter lim="800000"/>
                  <a:headEnd/>
                  <a:tailEnd/>
                </a:ln>
              </p:spPr>
              <p:txBody>
                <a:bodyPr anchor="ctr"/>
                <a:lstStyle/>
                <a:p>
                  <a:pPr algn="ctr"/>
                  <a:endParaRPr lang="zh-CN" altLang="en-US" sz="1800">
                    <a:solidFill>
                      <a:srgbClr val="FFFFFF"/>
                    </a:solidFill>
                    <a:latin typeface="Calibri" pitchFamily="34" charset="0"/>
                  </a:endParaRPr>
                </a:p>
              </p:txBody>
            </p:sp>
          </p:grpSp>
        </p:grpSp>
        <p:pic>
          <p:nvPicPr>
            <p:cNvPr id="15382" name="矩形 117"/>
            <p:cNvPicPr>
              <a:picLocks noChangeArrowheads="1"/>
            </p:cNvPicPr>
            <p:nvPr/>
          </p:nvPicPr>
          <p:blipFill>
            <a:blip r:embed="rId15"/>
            <a:srcRect/>
            <a:stretch>
              <a:fillRect/>
            </a:stretch>
          </p:blipFill>
          <p:spPr bwMode="auto">
            <a:xfrm>
              <a:off x="5589" y="-3368"/>
              <a:ext cx="481668" cy="494060"/>
            </a:xfrm>
            <a:prstGeom prst="rect">
              <a:avLst/>
            </a:prstGeom>
            <a:noFill/>
            <a:ln w="9525">
              <a:noFill/>
              <a:miter lim="800000"/>
              <a:headEnd/>
              <a:tailEnd/>
            </a:ln>
          </p:spPr>
        </p:pic>
      </p:grpSp>
      <p:sp>
        <p:nvSpPr>
          <p:cNvPr id="120" name="직사각형 119"/>
          <p:cNvSpPr/>
          <p:nvPr/>
        </p:nvSpPr>
        <p:spPr>
          <a:xfrm>
            <a:off x="5715000" y="2571750"/>
            <a:ext cx="2714625" cy="400050"/>
          </a:xfrm>
          <a:prstGeom prst="rect">
            <a:avLst/>
          </a:prstGeom>
        </p:spPr>
        <p:txBody>
          <a:bodyPr>
            <a:spAutoFit/>
          </a:bodyPr>
          <a:lstStyle/>
          <a:p>
            <a:pPr fontAlgn="auto">
              <a:spcBef>
                <a:spcPts val="0"/>
              </a:spcBef>
              <a:spcAft>
                <a:spcPts val="0"/>
              </a:spcAft>
              <a:defRPr/>
            </a:pPr>
            <a:r>
              <a:rPr lang="zh-CN" altLang="en-US" sz="2000" b="1" dirty="0">
                <a:solidFill>
                  <a:schemeClr val="tx2">
                    <a:lumMod val="60000"/>
                    <a:lumOff val="40000"/>
                  </a:schemeClr>
                </a:solidFill>
                <a:latin typeface="+mn-lt"/>
                <a:ea typeface="+mn-ea"/>
              </a:rPr>
              <a:t>汉阳大学 </a:t>
            </a:r>
            <a:r>
              <a:rPr lang="en-US" altLang="zh-CN" sz="2000" b="1" dirty="0">
                <a:solidFill>
                  <a:schemeClr val="tx2">
                    <a:lumMod val="60000"/>
                    <a:lumOff val="40000"/>
                  </a:schemeClr>
                </a:solidFill>
                <a:latin typeface="+mn-lt"/>
                <a:ea typeface="+mn-ea"/>
              </a:rPr>
              <a:t>·</a:t>
            </a:r>
            <a:r>
              <a:rPr lang="zh-CN" altLang="en-US" sz="2000" b="1" dirty="0">
                <a:solidFill>
                  <a:schemeClr val="tx2">
                    <a:lumMod val="60000"/>
                    <a:lumOff val="40000"/>
                  </a:schemeClr>
                </a:solidFill>
                <a:latin typeface="+mn-lt"/>
                <a:ea typeface="+mn-ea"/>
              </a:rPr>
              <a:t>鞍山一中</a:t>
            </a:r>
            <a:endParaRPr lang="ko-KR" altLang="en-US" sz="2000" b="1" dirty="0">
              <a:solidFill>
                <a:schemeClr val="tx2">
                  <a:lumMod val="60000"/>
                  <a:lumOff val="40000"/>
                </a:schemeClr>
              </a:solidFill>
              <a:latin typeface="+mn-lt"/>
              <a:ea typeface="+mn-ea"/>
            </a:endParaRPr>
          </a:p>
        </p:txBody>
      </p:sp>
      <p:grpSp>
        <p:nvGrpSpPr>
          <p:cNvPr id="15371" name="Group 41"/>
          <p:cNvGrpSpPr>
            <a:grpSpLocks/>
          </p:cNvGrpSpPr>
          <p:nvPr/>
        </p:nvGrpSpPr>
        <p:grpSpPr bwMode="auto">
          <a:xfrm>
            <a:off x="5143500" y="5357813"/>
            <a:ext cx="490538" cy="493712"/>
            <a:chOff x="0" y="-8324"/>
            <a:chExt cx="491412" cy="494060"/>
          </a:xfrm>
        </p:grpSpPr>
        <p:grpSp>
          <p:nvGrpSpPr>
            <p:cNvPr id="15375" name="Group 42"/>
            <p:cNvGrpSpPr>
              <a:grpSpLocks/>
            </p:cNvGrpSpPr>
            <p:nvPr/>
          </p:nvGrpSpPr>
          <p:grpSpPr bwMode="auto">
            <a:xfrm>
              <a:off x="0" y="0"/>
              <a:ext cx="432048" cy="432048"/>
              <a:chOff x="0" y="0"/>
              <a:chExt cx="720080" cy="720080"/>
            </a:xfrm>
          </p:grpSpPr>
          <p:pic>
            <p:nvPicPr>
              <p:cNvPr id="15377" name="图片 123" descr="symbol_01.jpg"/>
              <p:cNvPicPr>
                <a:picLocks noChangeAspect="1" noChangeArrowheads="1"/>
              </p:cNvPicPr>
              <p:nvPr/>
            </p:nvPicPr>
            <p:blipFill>
              <a:blip r:embed="rId11"/>
              <a:srcRect/>
              <a:stretch>
                <a:fillRect/>
              </a:stretch>
            </p:blipFill>
            <p:spPr bwMode="auto">
              <a:xfrm>
                <a:off x="0" y="0"/>
                <a:ext cx="720080" cy="720080"/>
              </a:xfrm>
              <a:prstGeom prst="rect">
                <a:avLst/>
              </a:prstGeom>
              <a:noFill/>
              <a:ln w="9525">
                <a:noFill/>
                <a:miter lim="800000"/>
                <a:headEnd/>
                <a:tailEnd/>
              </a:ln>
            </p:spPr>
          </p:pic>
          <p:grpSp>
            <p:nvGrpSpPr>
              <p:cNvPr id="15378" name="Group 44"/>
              <p:cNvGrpSpPr>
                <a:grpSpLocks/>
              </p:cNvGrpSpPr>
              <p:nvPr/>
            </p:nvGrpSpPr>
            <p:grpSpPr bwMode="auto">
              <a:xfrm>
                <a:off x="117637" y="118283"/>
                <a:ext cx="498083" cy="498126"/>
                <a:chOff x="0" y="0"/>
                <a:chExt cx="298704" cy="298704"/>
              </a:xfrm>
            </p:grpSpPr>
            <p:pic>
              <p:nvPicPr>
                <p:cNvPr id="15379" name="椭圆 124"/>
                <p:cNvPicPr>
                  <a:picLocks noChangeArrowheads="1"/>
                </p:cNvPicPr>
                <p:nvPr/>
              </p:nvPicPr>
              <p:blipFill>
                <a:blip r:embed="rId16"/>
                <a:srcRect/>
                <a:stretch>
                  <a:fillRect/>
                </a:stretch>
              </p:blipFill>
              <p:spPr bwMode="auto">
                <a:xfrm>
                  <a:off x="0" y="0"/>
                  <a:ext cx="298704" cy="298704"/>
                </a:xfrm>
                <a:prstGeom prst="rect">
                  <a:avLst/>
                </a:prstGeom>
                <a:noFill/>
                <a:ln w="9525">
                  <a:noFill/>
                  <a:miter lim="800000"/>
                  <a:headEnd/>
                  <a:tailEnd/>
                </a:ln>
              </p:spPr>
            </p:pic>
            <p:sp>
              <p:nvSpPr>
                <p:cNvPr id="15380" name="Text Box 46"/>
                <p:cNvSpPr txBox="1">
                  <a:spLocks noChangeArrowheads="1"/>
                </p:cNvSpPr>
                <p:nvPr/>
              </p:nvSpPr>
              <p:spPr bwMode="auto">
                <a:xfrm>
                  <a:off x="54996" y="54605"/>
                  <a:ext cx="189165" cy="189148"/>
                </a:xfrm>
                <a:prstGeom prst="rect">
                  <a:avLst/>
                </a:prstGeom>
                <a:noFill/>
                <a:ln w="9525">
                  <a:noFill/>
                  <a:miter lim="800000"/>
                  <a:headEnd/>
                  <a:tailEnd/>
                </a:ln>
              </p:spPr>
              <p:txBody>
                <a:bodyPr anchor="ctr"/>
                <a:lstStyle/>
                <a:p>
                  <a:pPr algn="ctr"/>
                  <a:endParaRPr lang="zh-CN" altLang="en-US" sz="1800">
                    <a:solidFill>
                      <a:srgbClr val="FFFFFF"/>
                    </a:solidFill>
                    <a:latin typeface="Calibri" pitchFamily="34" charset="0"/>
                  </a:endParaRPr>
                </a:p>
              </p:txBody>
            </p:sp>
          </p:grpSp>
        </p:grpSp>
        <p:pic>
          <p:nvPicPr>
            <p:cNvPr id="15376" name="矩形 122"/>
            <p:cNvPicPr>
              <a:picLocks noChangeArrowheads="1"/>
            </p:cNvPicPr>
            <p:nvPr/>
          </p:nvPicPr>
          <p:blipFill>
            <a:blip r:embed="rId17"/>
            <a:srcRect/>
            <a:stretch>
              <a:fillRect/>
            </a:stretch>
          </p:blipFill>
          <p:spPr bwMode="auto">
            <a:xfrm>
              <a:off x="9593" y="-8324"/>
              <a:ext cx="481819" cy="494060"/>
            </a:xfrm>
            <a:prstGeom prst="rect">
              <a:avLst/>
            </a:prstGeom>
            <a:noFill/>
            <a:ln w="9525">
              <a:noFill/>
              <a:miter lim="800000"/>
              <a:headEnd/>
              <a:tailEnd/>
            </a:ln>
          </p:spPr>
        </p:pic>
      </p:grpSp>
      <p:sp>
        <p:nvSpPr>
          <p:cNvPr id="49" name="矩形 48"/>
          <p:cNvSpPr/>
          <p:nvPr/>
        </p:nvSpPr>
        <p:spPr>
          <a:xfrm>
            <a:off x="5715000" y="3500438"/>
            <a:ext cx="1217613" cy="400050"/>
          </a:xfrm>
          <a:prstGeom prst="rect">
            <a:avLst/>
          </a:prstGeom>
        </p:spPr>
        <p:txBody>
          <a:bodyPr wrap="none">
            <a:spAutoFit/>
          </a:bodyPr>
          <a:lstStyle/>
          <a:p>
            <a:pPr fontAlgn="auto">
              <a:spcBef>
                <a:spcPts val="0"/>
              </a:spcBef>
              <a:spcAft>
                <a:spcPts val="0"/>
              </a:spcAft>
              <a:defRPr/>
            </a:pPr>
            <a:r>
              <a:rPr lang="zh-CN" altLang="en-US" sz="2000" b="1" dirty="0">
                <a:solidFill>
                  <a:schemeClr val="tx2">
                    <a:lumMod val="60000"/>
                    <a:lumOff val="40000"/>
                  </a:schemeClr>
                </a:solidFill>
                <a:latin typeface="+mn-lt"/>
                <a:ea typeface="+mn-ea"/>
              </a:rPr>
              <a:t>培养项目</a:t>
            </a:r>
          </a:p>
        </p:txBody>
      </p:sp>
      <p:sp>
        <p:nvSpPr>
          <p:cNvPr id="50" name="矩形 49"/>
          <p:cNvSpPr/>
          <p:nvPr/>
        </p:nvSpPr>
        <p:spPr>
          <a:xfrm>
            <a:off x="5715000" y="4500563"/>
            <a:ext cx="1211263" cy="400050"/>
          </a:xfrm>
          <a:prstGeom prst="rect">
            <a:avLst/>
          </a:prstGeom>
        </p:spPr>
        <p:txBody>
          <a:bodyPr wrap="none">
            <a:spAutoFit/>
          </a:bodyPr>
          <a:lstStyle/>
          <a:p>
            <a:pPr fontAlgn="auto">
              <a:spcBef>
                <a:spcPts val="0"/>
              </a:spcBef>
              <a:spcAft>
                <a:spcPts val="0"/>
              </a:spcAft>
              <a:defRPr/>
            </a:pPr>
            <a:r>
              <a:rPr lang="zh-CN" altLang="en-US" sz="2000" b="1" dirty="0">
                <a:solidFill>
                  <a:schemeClr val="tx2">
                    <a:lumMod val="60000"/>
                    <a:lumOff val="40000"/>
                  </a:schemeClr>
                </a:solidFill>
                <a:latin typeface="+mn-lt"/>
                <a:ea typeface="+mn-ea"/>
              </a:rPr>
              <a:t>优惠项目</a:t>
            </a:r>
          </a:p>
        </p:txBody>
      </p:sp>
      <p:sp>
        <p:nvSpPr>
          <p:cNvPr id="52" name="矩形 51"/>
          <p:cNvSpPr/>
          <p:nvPr/>
        </p:nvSpPr>
        <p:spPr>
          <a:xfrm>
            <a:off x="5715000" y="5357813"/>
            <a:ext cx="1211263" cy="400050"/>
          </a:xfrm>
          <a:prstGeom prst="rect">
            <a:avLst/>
          </a:prstGeom>
        </p:spPr>
        <p:txBody>
          <a:bodyPr wrap="none">
            <a:spAutoFit/>
          </a:bodyPr>
          <a:lstStyle/>
          <a:p>
            <a:pPr fontAlgn="auto">
              <a:spcBef>
                <a:spcPts val="0"/>
              </a:spcBef>
              <a:spcAft>
                <a:spcPts val="0"/>
              </a:spcAft>
              <a:defRPr/>
            </a:pPr>
            <a:r>
              <a:rPr lang="zh-CN" altLang="en-US" sz="2000" b="1" dirty="0">
                <a:solidFill>
                  <a:schemeClr val="tx2">
                    <a:lumMod val="60000"/>
                    <a:lumOff val="40000"/>
                  </a:schemeClr>
                </a:solidFill>
                <a:latin typeface="+mn-lt"/>
                <a:ea typeface="+mn-ea"/>
              </a:rPr>
              <a:t>联系方式</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제목 1"/>
          <p:cNvSpPr>
            <a:spLocks noGrp="1"/>
          </p:cNvSpPr>
          <p:nvPr>
            <p:ph type="title"/>
          </p:nvPr>
        </p:nvSpPr>
        <p:spPr/>
        <p:txBody>
          <a:bodyPr/>
          <a:lstStyle/>
          <a:p>
            <a:pPr eaLnBrk="1" hangingPunct="1"/>
            <a:endParaRPr lang="ko-KR" altLang="en-US" smtClean="0"/>
          </a:p>
        </p:txBody>
      </p:sp>
      <p:pic>
        <p:nvPicPr>
          <p:cNvPr id="16386" name="내용 개체 틀 6" descr="吉祥物2.png"/>
          <p:cNvPicPr>
            <a:picLocks noGrp="1" noChangeAspect="1"/>
          </p:cNvPicPr>
          <p:nvPr>
            <p:ph idx="1"/>
          </p:nvPr>
        </p:nvPicPr>
        <p:blipFill>
          <a:blip r:embed="rId2"/>
          <a:srcRect/>
          <a:stretch>
            <a:fillRect/>
          </a:stretch>
        </p:blipFill>
        <p:spPr>
          <a:xfrm>
            <a:off x="0" y="0"/>
            <a:ext cx="9144000" cy="6858000"/>
          </a:xfrm>
        </p:spPr>
      </p:pic>
      <p:sp>
        <p:nvSpPr>
          <p:cNvPr id="8" name="직사각형 7"/>
          <p:cNvSpPr/>
          <p:nvPr/>
        </p:nvSpPr>
        <p:spPr>
          <a:xfrm>
            <a:off x="642938" y="1785938"/>
            <a:ext cx="7429500" cy="3786187"/>
          </a:xfrm>
          <a:prstGeom prst="rect">
            <a:avLst/>
          </a:prstGeom>
        </p:spPr>
        <p:txBody>
          <a:bodyPr>
            <a:spAutoFit/>
          </a:bodyPr>
          <a:lstStyle/>
          <a:p>
            <a:pPr algn="just" fontAlgn="auto">
              <a:lnSpc>
                <a:spcPct val="150000"/>
              </a:lnSpc>
              <a:spcBef>
                <a:spcPts val="0"/>
              </a:spcBef>
              <a:spcAft>
                <a:spcPts val="0"/>
              </a:spcAft>
              <a:defRPr/>
            </a:pPr>
            <a:r>
              <a:rPr lang="en-US" altLang="zh-CN" sz="2000" dirty="0">
                <a:solidFill>
                  <a:srgbClr val="C00000"/>
                </a:solidFill>
                <a:latin typeface="+mn-ea"/>
                <a:ea typeface="+mn-ea"/>
              </a:rPr>
              <a:t>    </a:t>
            </a:r>
            <a:r>
              <a:rPr lang="zh-CN" altLang="zh-CN" sz="2000" dirty="0">
                <a:solidFill>
                  <a:srgbClr val="C00000"/>
                </a:solidFill>
                <a:latin typeface="+mn-ea"/>
                <a:ea typeface="+mn-ea"/>
              </a:rPr>
              <a:t>韩国汉阳大学创建于</a:t>
            </a:r>
            <a:r>
              <a:rPr lang="en-US" altLang="zh-CN" sz="2000" dirty="0">
                <a:solidFill>
                  <a:srgbClr val="C00000"/>
                </a:solidFill>
                <a:latin typeface="+mn-ea"/>
                <a:ea typeface="+mn-ea"/>
              </a:rPr>
              <a:t>1939</a:t>
            </a:r>
            <a:r>
              <a:rPr lang="zh-CN" altLang="zh-CN" sz="2000" dirty="0">
                <a:solidFill>
                  <a:srgbClr val="C00000"/>
                </a:solidFill>
                <a:latin typeface="+mn-ea"/>
                <a:ea typeface="+mn-ea"/>
              </a:rPr>
              <a:t>年，迄今已有近</a:t>
            </a:r>
            <a:r>
              <a:rPr lang="en-US" altLang="zh-CN" sz="2000" dirty="0">
                <a:solidFill>
                  <a:srgbClr val="C00000"/>
                </a:solidFill>
                <a:latin typeface="+mn-ea"/>
                <a:ea typeface="+mn-ea"/>
              </a:rPr>
              <a:t>80</a:t>
            </a:r>
            <a:r>
              <a:rPr lang="zh-CN" altLang="zh-CN" sz="2000" dirty="0">
                <a:solidFill>
                  <a:srgbClr val="C00000"/>
                </a:solidFill>
                <a:latin typeface="+mn-ea"/>
                <a:ea typeface="+mn-ea"/>
              </a:rPr>
              <a:t>年的悠久历史。目前有本科生</a:t>
            </a:r>
            <a:r>
              <a:rPr lang="en-US" altLang="zh-CN" sz="2000" dirty="0">
                <a:solidFill>
                  <a:srgbClr val="C00000"/>
                </a:solidFill>
                <a:latin typeface="+mn-ea"/>
                <a:ea typeface="+mn-ea"/>
              </a:rPr>
              <a:t>25000</a:t>
            </a:r>
            <a:r>
              <a:rPr lang="zh-CN" altLang="zh-CN" sz="2000" dirty="0">
                <a:solidFill>
                  <a:srgbClr val="C00000"/>
                </a:solidFill>
                <a:latin typeface="+mn-ea"/>
                <a:ea typeface="+mn-ea"/>
              </a:rPr>
              <a:t>余名，研究生</a:t>
            </a:r>
            <a:r>
              <a:rPr lang="en-US" altLang="zh-CN" sz="2000" dirty="0">
                <a:solidFill>
                  <a:srgbClr val="C00000"/>
                </a:solidFill>
                <a:latin typeface="+mn-ea"/>
                <a:ea typeface="+mn-ea"/>
              </a:rPr>
              <a:t>7700</a:t>
            </a:r>
            <a:r>
              <a:rPr lang="zh-CN" altLang="zh-CN" sz="2000" dirty="0">
                <a:solidFill>
                  <a:srgbClr val="C00000"/>
                </a:solidFill>
                <a:latin typeface="+mn-ea"/>
                <a:ea typeface="+mn-ea"/>
              </a:rPr>
              <a:t>余名，教授</a:t>
            </a:r>
            <a:r>
              <a:rPr lang="en-US" altLang="zh-CN" sz="2000" dirty="0">
                <a:solidFill>
                  <a:srgbClr val="C00000"/>
                </a:solidFill>
                <a:latin typeface="+mn-ea"/>
                <a:ea typeface="+mn-ea"/>
              </a:rPr>
              <a:t>1000</a:t>
            </a:r>
            <a:r>
              <a:rPr lang="zh-CN" altLang="zh-CN" sz="2000" dirty="0">
                <a:solidFill>
                  <a:srgbClr val="C00000"/>
                </a:solidFill>
                <a:latin typeface="+mn-ea"/>
                <a:ea typeface="+mn-ea"/>
              </a:rPr>
              <a:t>余名；师资完善、设备先进，教育水平高超，在韩国各大学中的综合</a:t>
            </a:r>
            <a:r>
              <a:rPr lang="zh-CN" altLang="en-US" sz="2000" dirty="0">
                <a:solidFill>
                  <a:srgbClr val="C00000"/>
                </a:solidFill>
                <a:latin typeface="+mn-ea"/>
                <a:ea typeface="+mn-ea"/>
              </a:rPr>
              <a:t>实</a:t>
            </a:r>
            <a:r>
              <a:rPr lang="zh-CN" altLang="zh-CN" sz="2000" dirty="0">
                <a:solidFill>
                  <a:srgbClr val="C00000"/>
                </a:solidFill>
                <a:latin typeface="+mn-ea"/>
                <a:ea typeface="+mn-ea"/>
              </a:rPr>
              <a:t>力始终名列前茅，同时工科实力一直位居韩国大学排行榜前列。目前为止与世界</a:t>
            </a:r>
            <a:r>
              <a:rPr lang="en-US" altLang="zh-CN" sz="2000" dirty="0">
                <a:solidFill>
                  <a:srgbClr val="C00000"/>
                </a:solidFill>
                <a:latin typeface="+mn-ea"/>
                <a:ea typeface="+mn-ea"/>
              </a:rPr>
              <a:t>54</a:t>
            </a:r>
            <a:r>
              <a:rPr lang="zh-CN" altLang="zh-CN" sz="2000" dirty="0">
                <a:solidFill>
                  <a:srgbClr val="C00000"/>
                </a:solidFill>
                <a:latin typeface="+mn-ea"/>
                <a:ea typeface="+mn-ea"/>
              </a:rPr>
              <a:t>个国家的</a:t>
            </a:r>
            <a:r>
              <a:rPr lang="en-US" altLang="zh-CN" sz="2000" dirty="0">
                <a:solidFill>
                  <a:srgbClr val="C00000"/>
                </a:solidFill>
                <a:latin typeface="+mn-ea"/>
                <a:ea typeface="+mn-ea"/>
              </a:rPr>
              <a:t>446</a:t>
            </a:r>
            <a:r>
              <a:rPr lang="zh-CN" altLang="zh-CN" sz="2000" dirty="0">
                <a:solidFill>
                  <a:srgbClr val="C00000"/>
                </a:solidFill>
                <a:latin typeface="+mn-ea"/>
                <a:ea typeface="+mn-ea"/>
              </a:rPr>
              <a:t>所院校建立姊妹校关系，其中包括中国的北京大学、清华大学、复旦大学、浙江大学、上海交通大学、南开大学、吉林大学等</a:t>
            </a:r>
            <a:r>
              <a:rPr lang="en-US" altLang="zh-CN" sz="2000" dirty="0">
                <a:solidFill>
                  <a:srgbClr val="C00000"/>
                </a:solidFill>
                <a:latin typeface="+mn-ea"/>
                <a:ea typeface="+mn-ea"/>
              </a:rPr>
              <a:t>74</a:t>
            </a:r>
            <a:r>
              <a:rPr lang="zh-CN" altLang="zh-CN" sz="2000" dirty="0">
                <a:solidFill>
                  <a:srgbClr val="C00000"/>
                </a:solidFill>
                <a:latin typeface="+mn-ea"/>
                <a:ea typeface="+mn-ea"/>
              </a:rPr>
              <a:t>所。汉阳大学受到社会各界人士的高度评价，是韩国最著名的综合性大学之一。</a:t>
            </a:r>
          </a:p>
        </p:txBody>
      </p:sp>
      <p:sp>
        <p:nvSpPr>
          <p:cNvPr id="16388" name="직사각형 8"/>
          <p:cNvSpPr>
            <a:spLocks noChangeArrowheads="1"/>
          </p:cNvSpPr>
          <p:nvPr/>
        </p:nvSpPr>
        <p:spPr bwMode="auto">
          <a:xfrm>
            <a:off x="1357313" y="428625"/>
            <a:ext cx="6143625" cy="554038"/>
          </a:xfrm>
          <a:prstGeom prst="rect">
            <a:avLst/>
          </a:prstGeom>
          <a:noFill/>
          <a:ln w="9525">
            <a:noFill/>
            <a:miter lim="800000"/>
            <a:headEnd/>
            <a:tailEnd/>
          </a:ln>
        </p:spPr>
        <p:txBody>
          <a:bodyPr>
            <a:spAutoFit/>
          </a:bodyPr>
          <a:lstStyle/>
          <a:p>
            <a:r>
              <a:rPr lang="en-US" altLang="zh-CN" sz="3000" b="1">
                <a:latin typeface="隶书"/>
                <a:ea typeface="隶书"/>
                <a:cs typeface="隶书"/>
              </a:rPr>
              <a:t>      </a:t>
            </a:r>
            <a:r>
              <a:rPr lang="zh-CN" altLang="zh-CN" sz="3000" b="1">
                <a:latin typeface="隶书"/>
                <a:ea typeface="隶书"/>
                <a:cs typeface="隶书"/>
              </a:rPr>
              <a:t>世界名校韩国汉阳大学</a:t>
            </a:r>
            <a:endParaRPr lang="ko-KR" altLang="en-US" sz="3000">
              <a:latin typeface="Calibri" pitchFamily="34" charset="0"/>
              <a:ea typeface="맑은 고딕" pitchFamily="34" charset="-127"/>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a:grpSpLocks/>
          </p:cNvGrpSpPr>
          <p:nvPr/>
        </p:nvGrpSpPr>
        <p:grpSpPr bwMode="auto">
          <a:xfrm>
            <a:off x="500063" y="1214438"/>
            <a:ext cx="3673475" cy="5113337"/>
            <a:chOff x="0" y="0"/>
            <a:chExt cx="3673475" cy="5113338"/>
          </a:xfrm>
        </p:grpSpPr>
        <p:grpSp>
          <p:nvGrpSpPr>
            <p:cNvPr id="17417" name="Group 9"/>
            <p:cNvGrpSpPr>
              <a:grpSpLocks/>
            </p:cNvGrpSpPr>
            <p:nvPr/>
          </p:nvGrpSpPr>
          <p:grpSpPr bwMode="auto">
            <a:xfrm>
              <a:off x="-34608" y="-91186"/>
              <a:ext cx="3797808" cy="5242560"/>
              <a:chOff x="0" y="0"/>
              <a:chExt cx="3797808" cy="5242560"/>
            </a:xfrm>
          </p:grpSpPr>
          <p:pic>
            <p:nvPicPr>
              <p:cNvPr id="17420" name="矩形 25"/>
              <p:cNvPicPr>
                <a:picLocks noChangeArrowheads="1"/>
              </p:cNvPicPr>
              <p:nvPr/>
            </p:nvPicPr>
            <p:blipFill>
              <a:blip r:embed="rId2"/>
              <a:srcRect/>
              <a:stretch>
                <a:fillRect/>
              </a:stretch>
            </p:blipFill>
            <p:spPr bwMode="auto">
              <a:xfrm>
                <a:off x="0" y="0"/>
                <a:ext cx="3797808" cy="5242560"/>
              </a:xfrm>
              <a:prstGeom prst="rect">
                <a:avLst/>
              </a:prstGeom>
              <a:noFill/>
              <a:ln w="9525">
                <a:noFill/>
                <a:miter lim="800000"/>
                <a:headEnd/>
                <a:tailEnd/>
              </a:ln>
            </p:spPr>
          </p:pic>
          <p:sp>
            <p:nvSpPr>
              <p:cNvPr id="17421" name="Text Box 11"/>
              <p:cNvSpPr txBox="1">
                <a:spLocks noChangeArrowheads="1"/>
              </p:cNvSpPr>
              <p:nvPr/>
            </p:nvSpPr>
            <p:spPr bwMode="auto">
              <a:xfrm>
                <a:off x="34608" y="91186"/>
                <a:ext cx="3673475" cy="5113338"/>
              </a:xfrm>
              <a:prstGeom prst="rect">
                <a:avLst/>
              </a:prstGeom>
              <a:noFill/>
              <a:ln w="9525">
                <a:noFill/>
                <a:miter lim="800000"/>
                <a:headEnd/>
                <a:tailEnd/>
              </a:ln>
            </p:spPr>
            <p:txBody>
              <a:bodyPr anchor="ctr"/>
              <a:lstStyle/>
              <a:p>
                <a:pPr algn="ctr"/>
                <a:endParaRPr lang="zh-CN" altLang="en-US" sz="1800">
                  <a:solidFill>
                    <a:srgbClr val="FFFFFF"/>
                  </a:solidFill>
                  <a:latin typeface="Calibri" pitchFamily="34" charset="0"/>
                </a:endParaRPr>
              </a:p>
            </p:txBody>
          </p:sp>
        </p:grpSp>
        <p:pic>
          <p:nvPicPr>
            <p:cNvPr id="17418" name="Picture 49" descr="C:\Users\123\Desktop\서울사진.jpg"/>
            <p:cNvPicPr>
              <a:picLocks noChangeAspect="1" noChangeArrowheads="1"/>
            </p:cNvPicPr>
            <p:nvPr/>
          </p:nvPicPr>
          <p:blipFill>
            <a:blip r:embed="rId3"/>
            <a:srcRect/>
            <a:stretch>
              <a:fillRect/>
            </a:stretch>
          </p:blipFill>
          <p:spPr bwMode="auto">
            <a:xfrm>
              <a:off x="148272" y="1743710"/>
              <a:ext cx="3401568" cy="3230880"/>
            </a:xfrm>
            <a:prstGeom prst="rect">
              <a:avLst/>
            </a:prstGeom>
            <a:noFill/>
            <a:ln w="9525">
              <a:noFill/>
              <a:miter lim="800000"/>
              <a:headEnd/>
              <a:tailEnd/>
            </a:ln>
          </p:spPr>
        </p:pic>
        <p:pic>
          <p:nvPicPr>
            <p:cNvPr id="17419" name="Picture 10" descr="http://www.hanyang.ac.kr/code_html/CN01/000009/101/seoul_campus1.gif"/>
            <p:cNvPicPr>
              <a:picLocks noChangeAspect="1" noChangeArrowheads="1"/>
            </p:cNvPicPr>
            <p:nvPr/>
          </p:nvPicPr>
          <p:blipFill>
            <a:blip r:embed="rId4"/>
            <a:srcRect/>
            <a:stretch>
              <a:fillRect/>
            </a:stretch>
          </p:blipFill>
          <p:spPr bwMode="auto">
            <a:xfrm>
              <a:off x="148272" y="164846"/>
              <a:ext cx="3395472" cy="1377696"/>
            </a:xfrm>
            <a:prstGeom prst="rect">
              <a:avLst/>
            </a:prstGeom>
            <a:noFill/>
            <a:ln w="9525">
              <a:noFill/>
              <a:miter lim="800000"/>
              <a:headEnd/>
              <a:tailEnd/>
            </a:ln>
          </p:spPr>
        </p:pic>
      </p:grpSp>
      <p:pic>
        <p:nvPicPr>
          <p:cNvPr id="17410" name="矩形 13"/>
          <p:cNvPicPr>
            <a:picLocks noChangeArrowheads="1"/>
          </p:cNvPicPr>
          <p:nvPr/>
        </p:nvPicPr>
        <p:blipFill>
          <a:blip r:embed="rId5"/>
          <a:srcRect/>
          <a:stretch>
            <a:fillRect/>
          </a:stretch>
        </p:blipFill>
        <p:spPr bwMode="auto">
          <a:xfrm>
            <a:off x="428625" y="285750"/>
            <a:ext cx="5572125" cy="579438"/>
          </a:xfrm>
          <a:prstGeom prst="rect">
            <a:avLst/>
          </a:prstGeom>
          <a:noFill/>
          <a:ln w="9525">
            <a:noFill/>
            <a:miter lim="800000"/>
            <a:headEnd/>
            <a:tailEnd/>
          </a:ln>
        </p:spPr>
      </p:pic>
      <p:grpSp>
        <p:nvGrpSpPr>
          <p:cNvPr id="11" name="Group 2"/>
          <p:cNvGrpSpPr>
            <a:grpSpLocks/>
          </p:cNvGrpSpPr>
          <p:nvPr/>
        </p:nvGrpSpPr>
        <p:grpSpPr bwMode="auto">
          <a:xfrm>
            <a:off x="4786313" y="1214438"/>
            <a:ext cx="3673475" cy="5113337"/>
            <a:chOff x="0" y="0"/>
            <a:chExt cx="3673475" cy="5113338"/>
          </a:xfrm>
        </p:grpSpPr>
        <p:grpSp>
          <p:nvGrpSpPr>
            <p:cNvPr id="17412" name="Group 3"/>
            <p:cNvGrpSpPr>
              <a:grpSpLocks/>
            </p:cNvGrpSpPr>
            <p:nvPr/>
          </p:nvGrpSpPr>
          <p:grpSpPr bwMode="auto">
            <a:xfrm>
              <a:off x="-39751" y="-91186"/>
              <a:ext cx="3803904" cy="5242560"/>
              <a:chOff x="0" y="0"/>
              <a:chExt cx="3803904" cy="5242560"/>
            </a:xfrm>
          </p:grpSpPr>
          <p:pic>
            <p:nvPicPr>
              <p:cNvPr id="17415" name="矩形 16"/>
              <p:cNvPicPr>
                <a:picLocks noChangeArrowheads="1"/>
              </p:cNvPicPr>
              <p:nvPr/>
            </p:nvPicPr>
            <p:blipFill>
              <a:blip r:embed="rId6"/>
              <a:srcRect/>
              <a:stretch>
                <a:fillRect/>
              </a:stretch>
            </p:blipFill>
            <p:spPr bwMode="auto">
              <a:xfrm>
                <a:off x="0" y="0"/>
                <a:ext cx="3803904" cy="5242560"/>
              </a:xfrm>
              <a:prstGeom prst="rect">
                <a:avLst/>
              </a:prstGeom>
              <a:noFill/>
              <a:ln w="9525">
                <a:noFill/>
                <a:miter lim="800000"/>
                <a:headEnd/>
                <a:tailEnd/>
              </a:ln>
            </p:spPr>
          </p:pic>
          <p:sp>
            <p:nvSpPr>
              <p:cNvPr id="17416" name="Text Box 5"/>
              <p:cNvSpPr txBox="1">
                <a:spLocks noChangeArrowheads="1"/>
              </p:cNvSpPr>
              <p:nvPr/>
            </p:nvSpPr>
            <p:spPr bwMode="auto">
              <a:xfrm>
                <a:off x="39751" y="91186"/>
                <a:ext cx="3673475" cy="5113338"/>
              </a:xfrm>
              <a:prstGeom prst="rect">
                <a:avLst/>
              </a:prstGeom>
              <a:noFill/>
              <a:ln w="9525">
                <a:noFill/>
                <a:miter lim="800000"/>
                <a:headEnd/>
                <a:tailEnd/>
              </a:ln>
            </p:spPr>
            <p:txBody>
              <a:bodyPr anchor="ctr"/>
              <a:lstStyle/>
              <a:p>
                <a:pPr algn="ctr"/>
                <a:endParaRPr lang="zh-CN" altLang="en-US" sz="1800">
                  <a:solidFill>
                    <a:srgbClr val="FFFFFF"/>
                  </a:solidFill>
                  <a:latin typeface="Calibri" pitchFamily="34" charset="0"/>
                </a:endParaRPr>
              </a:p>
            </p:txBody>
          </p:sp>
        </p:grpSp>
        <p:pic>
          <p:nvPicPr>
            <p:cNvPr id="17413" name="Picture 51" descr="C:\Users\123\Desktop\경기도.jpg"/>
            <p:cNvPicPr>
              <a:picLocks noChangeAspect="1" noChangeArrowheads="1"/>
            </p:cNvPicPr>
            <p:nvPr/>
          </p:nvPicPr>
          <p:blipFill>
            <a:blip r:embed="rId7"/>
            <a:srcRect/>
            <a:stretch>
              <a:fillRect/>
            </a:stretch>
          </p:blipFill>
          <p:spPr bwMode="auto">
            <a:xfrm>
              <a:off x="137033" y="1731518"/>
              <a:ext cx="3401568" cy="3236976"/>
            </a:xfrm>
            <a:prstGeom prst="rect">
              <a:avLst/>
            </a:prstGeom>
            <a:noFill/>
            <a:ln w="9525">
              <a:noFill/>
              <a:miter lim="800000"/>
              <a:headEnd/>
              <a:tailEnd/>
            </a:ln>
          </p:spPr>
        </p:pic>
        <p:pic>
          <p:nvPicPr>
            <p:cNvPr id="17414" name="Picture 8" descr="http://www.hanyang.ac.kr/code_html/CN01/000009/101/ansan_campus1.gif"/>
            <p:cNvPicPr>
              <a:picLocks noChangeAspect="1" noChangeArrowheads="1"/>
            </p:cNvPicPr>
            <p:nvPr/>
          </p:nvPicPr>
          <p:blipFill>
            <a:blip r:embed="rId8"/>
            <a:srcRect/>
            <a:stretch>
              <a:fillRect/>
            </a:stretch>
          </p:blipFill>
          <p:spPr bwMode="auto">
            <a:xfrm>
              <a:off x="130937" y="177038"/>
              <a:ext cx="3401568" cy="1377696"/>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그림 3" descr="서울캠퍼.JPG"/>
          <p:cNvPicPr>
            <a:picLocks noChangeAspect="1" noChangeArrowheads="1"/>
          </p:cNvPicPr>
          <p:nvPr/>
        </p:nvPicPr>
        <p:blipFill>
          <a:blip r:embed="rId2"/>
          <a:srcRect/>
          <a:stretch>
            <a:fillRect/>
          </a:stretch>
        </p:blipFill>
        <p:spPr bwMode="auto">
          <a:xfrm>
            <a:off x="428625" y="1071563"/>
            <a:ext cx="8283575" cy="5146675"/>
          </a:xfrm>
          <a:prstGeom prst="rect">
            <a:avLst/>
          </a:prstGeom>
          <a:noFill/>
          <a:ln w="9525">
            <a:noFill/>
            <a:miter lim="800000"/>
            <a:headEnd/>
            <a:tailEnd/>
          </a:ln>
        </p:spPr>
      </p:pic>
      <p:pic>
        <p:nvPicPr>
          <p:cNvPr id="18434" name="矩形 27"/>
          <p:cNvPicPr>
            <a:picLocks noChangeArrowheads="1"/>
          </p:cNvPicPr>
          <p:nvPr/>
        </p:nvPicPr>
        <p:blipFill>
          <a:blip r:embed="rId3"/>
          <a:srcRect/>
          <a:stretch>
            <a:fillRect/>
          </a:stretch>
        </p:blipFill>
        <p:spPr bwMode="auto">
          <a:xfrm>
            <a:off x="438150" y="176213"/>
            <a:ext cx="5572125" cy="579437"/>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5">
            <a:hlinkClick r:id="rId2" action="ppaction://hlinksldjump"/>
          </p:cNvPr>
          <p:cNvPicPr>
            <a:picLocks noChangeAspect="1" noChangeArrowheads="1"/>
          </p:cNvPicPr>
          <p:nvPr/>
        </p:nvPicPr>
        <p:blipFill>
          <a:blip r:embed="rId3"/>
          <a:srcRect/>
          <a:stretch>
            <a:fillRect/>
          </a:stretch>
        </p:blipFill>
        <p:spPr bwMode="auto">
          <a:xfrm>
            <a:off x="0" y="2928938"/>
            <a:ext cx="4664075" cy="3736975"/>
          </a:xfrm>
          <a:prstGeom prst="rect">
            <a:avLst/>
          </a:prstGeom>
          <a:noFill/>
          <a:ln w="9525">
            <a:noFill/>
            <a:miter lim="800000"/>
            <a:headEnd/>
            <a:tailEnd/>
          </a:ln>
        </p:spPr>
      </p:pic>
      <p:pic>
        <p:nvPicPr>
          <p:cNvPr id="5" name="그림 6">
            <a:hlinkClick r:id="rId2" action="ppaction://hlinksldjump"/>
          </p:cNvPr>
          <p:cNvPicPr>
            <a:picLocks noChangeAspect="1" noChangeArrowheads="1"/>
          </p:cNvPicPr>
          <p:nvPr/>
        </p:nvPicPr>
        <p:blipFill>
          <a:blip r:embed="rId4"/>
          <a:srcRect/>
          <a:stretch>
            <a:fillRect/>
          </a:stretch>
        </p:blipFill>
        <p:spPr bwMode="auto">
          <a:xfrm>
            <a:off x="4999038" y="214313"/>
            <a:ext cx="4144962" cy="4022725"/>
          </a:xfrm>
          <a:prstGeom prst="rect">
            <a:avLst/>
          </a:prstGeom>
          <a:noFill/>
          <a:ln w="9525">
            <a:noFill/>
            <a:miter lim="800000"/>
            <a:headEnd/>
            <a:tailEnd/>
          </a:ln>
        </p:spPr>
      </p:pic>
      <p:pic>
        <p:nvPicPr>
          <p:cNvPr id="6" name="TextBox 4"/>
          <p:cNvPicPr>
            <a:picLocks noChangeArrowheads="1"/>
          </p:cNvPicPr>
          <p:nvPr/>
        </p:nvPicPr>
        <p:blipFill>
          <a:blip r:embed="rId5"/>
          <a:srcRect/>
          <a:stretch>
            <a:fillRect/>
          </a:stretch>
        </p:blipFill>
        <p:spPr bwMode="auto">
          <a:xfrm>
            <a:off x="1857375" y="1571625"/>
            <a:ext cx="1255713" cy="950913"/>
          </a:xfrm>
          <a:prstGeom prst="rect">
            <a:avLst/>
          </a:prstGeom>
          <a:noFill/>
          <a:ln w="9525">
            <a:noFill/>
            <a:miter lim="800000"/>
            <a:headEnd/>
            <a:tailEnd/>
          </a:ln>
        </p:spPr>
      </p:pic>
      <p:pic>
        <p:nvPicPr>
          <p:cNvPr id="7" name="TextBox 5"/>
          <p:cNvPicPr>
            <a:picLocks noChangeArrowheads="1"/>
          </p:cNvPicPr>
          <p:nvPr/>
        </p:nvPicPr>
        <p:blipFill>
          <a:blip r:embed="rId6"/>
          <a:srcRect/>
          <a:stretch>
            <a:fillRect/>
          </a:stretch>
        </p:blipFill>
        <p:spPr bwMode="auto">
          <a:xfrm>
            <a:off x="6500813" y="4357688"/>
            <a:ext cx="1579562" cy="9318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1" presetClass="entr" presetSubtype="0" fill="hold" nodeType="withEffect">
                                  <p:stCondLst>
                                    <p:cond delay="0"/>
                                  </p:stCondLst>
                                  <p:childTnLst>
                                    <p:set>
                                      <p:cBhvr>
                                        <p:cTn id="15" dur="1" fill="hold">
                                          <p:stCondLst>
                                            <p:cond delay="499"/>
                                          </p:stCondLst>
                                        </p:cTn>
                                        <p:tgtEl>
                                          <p:spTgt spid="6"/>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그림 3" descr="안산캠퍼스.JPG"/>
          <p:cNvPicPr>
            <a:picLocks noChangeAspect="1" noChangeArrowheads="1"/>
          </p:cNvPicPr>
          <p:nvPr/>
        </p:nvPicPr>
        <p:blipFill>
          <a:blip r:embed="rId2"/>
          <a:srcRect/>
          <a:stretch>
            <a:fillRect/>
          </a:stretch>
        </p:blipFill>
        <p:spPr bwMode="auto">
          <a:xfrm>
            <a:off x="714375" y="1357313"/>
            <a:ext cx="7931150" cy="4857750"/>
          </a:xfrm>
          <a:prstGeom prst="rect">
            <a:avLst/>
          </a:prstGeom>
          <a:noFill/>
          <a:ln w="9525">
            <a:noFill/>
            <a:miter lim="800000"/>
            <a:headEnd/>
            <a:tailEnd/>
          </a:ln>
        </p:spPr>
      </p:pic>
      <p:pic>
        <p:nvPicPr>
          <p:cNvPr id="20482" name="矩形 5"/>
          <p:cNvPicPr>
            <a:picLocks noChangeArrowheads="1"/>
          </p:cNvPicPr>
          <p:nvPr/>
        </p:nvPicPr>
        <p:blipFill>
          <a:blip r:embed="rId3"/>
          <a:srcRect/>
          <a:stretch>
            <a:fillRect/>
          </a:stretch>
        </p:blipFill>
        <p:spPr bwMode="auto">
          <a:xfrm>
            <a:off x="428625" y="357188"/>
            <a:ext cx="6291263" cy="57943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그림 3">
            <a:hlinkClick r:id="rId2" action="ppaction://hlinksldjump"/>
          </p:cNvPr>
          <p:cNvPicPr>
            <a:picLocks noChangeAspect="1" noChangeArrowheads="1"/>
          </p:cNvPicPr>
          <p:nvPr/>
        </p:nvPicPr>
        <p:blipFill>
          <a:blip r:embed="rId3"/>
          <a:srcRect/>
          <a:stretch>
            <a:fillRect/>
          </a:stretch>
        </p:blipFill>
        <p:spPr bwMode="auto">
          <a:xfrm>
            <a:off x="0" y="1214438"/>
            <a:ext cx="4481513" cy="2979737"/>
          </a:xfrm>
          <a:prstGeom prst="rect">
            <a:avLst/>
          </a:prstGeom>
          <a:noFill/>
          <a:ln w="9525">
            <a:noFill/>
            <a:miter lim="800000"/>
            <a:headEnd/>
            <a:tailEnd/>
          </a:ln>
        </p:spPr>
      </p:pic>
      <p:pic>
        <p:nvPicPr>
          <p:cNvPr id="21506" name="矩形 6"/>
          <p:cNvPicPr>
            <a:picLocks noChangeArrowheads="1"/>
          </p:cNvPicPr>
          <p:nvPr/>
        </p:nvPicPr>
        <p:blipFill>
          <a:blip r:embed="rId4"/>
          <a:srcRect/>
          <a:stretch>
            <a:fillRect/>
          </a:stretch>
        </p:blipFill>
        <p:spPr bwMode="auto">
          <a:xfrm>
            <a:off x="214313" y="214313"/>
            <a:ext cx="2335212" cy="579437"/>
          </a:xfrm>
          <a:prstGeom prst="rect">
            <a:avLst/>
          </a:prstGeom>
          <a:noFill/>
          <a:ln w="9525">
            <a:noFill/>
            <a:miter lim="800000"/>
            <a:headEnd/>
            <a:tailEnd/>
          </a:ln>
        </p:spPr>
      </p:pic>
      <p:pic>
        <p:nvPicPr>
          <p:cNvPr id="6" name="그림 5">
            <a:hlinkClick r:id="rId2" action="ppaction://hlinksldjump"/>
          </p:cNvPr>
          <p:cNvPicPr>
            <a:picLocks noChangeAspect="1" noChangeArrowheads="1"/>
          </p:cNvPicPr>
          <p:nvPr/>
        </p:nvPicPr>
        <p:blipFill>
          <a:blip r:embed="rId5"/>
          <a:srcRect/>
          <a:stretch>
            <a:fillRect/>
          </a:stretch>
        </p:blipFill>
        <p:spPr bwMode="auto">
          <a:xfrm>
            <a:off x="4870450" y="3429000"/>
            <a:ext cx="4273550" cy="3073400"/>
          </a:xfrm>
          <a:prstGeom prst="rect">
            <a:avLst/>
          </a:prstGeom>
          <a:noFill/>
          <a:ln w="9525">
            <a:noFill/>
            <a:miter lim="800000"/>
            <a:headEnd/>
            <a:tailEnd/>
          </a:ln>
        </p:spPr>
      </p:pic>
      <p:pic>
        <p:nvPicPr>
          <p:cNvPr id="7" name="TextBox 5"/>
          <p:cNvPicPr>
            <a:picLocks noChangeArrowheads="1"/>
          </p:cNvPicPr>
          <p:nvPr/>
        </p:nvPicPr>
        <p:blipFill>
          <a:blip r:embed="rId6"/>
          <a:srcRect/>
          <a:stretch>
            <a:fillRect/>
          </a:stretch>
        </p:blipFill>
        <p:spPr bwMode="auto">
          <a:xfrm>
            <a:off x="642938" y="4572000"/>
            <a:ext cx="2292350" cy="957263"/>
          </a:xfrm>
          <a:prstGeom prst="rect">
            <a:avLst/>
          </a:prstGeom>
          <a:noFill/>
          <a:ln w="9525">
            <a:noFill/>
            <a:miter lim="800000"/>
            <a:headEnd/>
            <a:tailEnd/>
          </a:ln>
        </p:spPr>
      </p:pic>
      <p:pic>
        <p:nvPicPr>
          <p:cNvPr id="8" name="TextBox 3"/>
          <p:cNvPicPr>
            <a:picLocks noChangeArrowheads="1"/>
          </p:cNvPicPr>
          <p:nvPr/>
        </p:nvPicPr>
        <p:blipFill>
          <a:blip r:embed="rId7"/>
          <a:srcRect/>
          <a:stretch>
            <a:fillRect/>
          </a:stretch>
        </p:blipFill>
        <p:spPr bwMode="auto">
          <a:xfrm>
            <a:off x="6000750" y="1214438"/>
            <a:ext cx="1584325" cy="927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5" descr="吉祥物3.pn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2530" name="矩形 6"/>
          <p:cNvSpPr>
            <a:spLocks noChangeArrowheads="1"/>
          </p:cNvSpPr>
          <p:nvPr/>
        </p:nvSpPr>
        <p:spPr bwMode="auto">
          <a:xfrm>
            <a:off x="642938" y="0"/>
            <a:ext cx="8215312" cy="5632450"/>
          </a:xfrm>
          <a:prstGeom prst="rect">
            <a:avLst/>
          </a:prstGeom>
          <a:noFill/>
          <a:ln w="9525">
            <a:noFill/>
            <a:miter lim="800000"/>
            <a:headEnd/>
            <a:tailEnd/>
          </a:ln>
        </p:spPr>
        <p:txBody>
          <a:bodyPr>
            <a:spAutoFit/>
          </a:bodyPr>
          <a:lstStyle/>
          <a:p>
            <a:pPr>
              <a:lnSpc>
                <a:spcPct val="200000"/>
              </a:lnSpc>
            </a:pPr>
            <a:r>
              <a:rPr lang="en-US" altLang="zh-CN" sz="1800">
                <a:solidFill>
                  <a:srgbClr val="C00000"/>
                </a:solidFill>
                <a:latin typeface="Calibri" pitchFamily="34" charset="0"/>
              </a:rPr>
              <a:t>                          </a:t>
            </a:r>
          </a:p>
          <a:p>
            <a:pPr>
              <a:lnSpc>
                <a:spcPct val="200000"/>
              </a:lnSpc>
            </a:pPr>
            <a:r>
              <a:rPr lang="en-US" altLang="zh-CN" sz="1800">
                <a:solidFill>
                  <a:srgbClr val="C00000"/>
                </a:solidFill>
                <a:latin typeface="Calibri" pitchFamily="34" charset="0"/>
              </a:rPr>
              <a:t>                        </a:t>
            </a:r>
          </a:p>
          <a:p>
            <a:pPr>
              <a:lnSpc>
                <a:spcPct val="200000"/>
              </a:lnSpc>
            </a:pPr>
            <a:endParaRPr lang="en-US" altLang="zh-CN" sz="1800">
              <a:solidFill>
                <a:srgbClr val="C00000"/>
              </a:solidFill>
              <a:latin typeface="Calibri" pitchFamily="34" charset="0"/>
            </a:endParaRPr>
          </a:p>
          <a:p>
            <a:pPr>
              <a:lnSpc>
                <a:spcPct val="200000"/>
              </a:lnSpc>
            </a:pPr>
            <a:endParaRPr lang="en-US" altLang="zh-CN" sz="1800">
              <a:solidFill>
                <a:srgbClr val="C00000"/>
              </a:solidFill>
              <a:latin typeface="Calibri" pitchFamily="34" charset="0"/>
            </a:endParaRPr>
          </a:p>
          <a:p>
            <a:pPr>
              <a:lnSpc>
                <a:spcPct val="200000"/>
              </a:lnSpc>
            </a:pPr>
            <a:endParaRPr lang="en-US" altLang="zh-CN" sz="1800">
              <a:solidFill>
                <a:srgbClr val="C00000"/>
              </a:solidFill>
              <a:latin typeface="Calibri" pitchFamily="34" charset="0"/>
            </a:endParaRPr>
          </a:p>
          <a:p>
            <a:pPr>
              <a:lnSpc>
                <a:spcPct val="200000"/>
              </a:lnSpc>
            </a:pPr>
            <a:endParaRPr lang="en-US" altLang="zh-CN" sz="1800">
              <a:solidFill>
                <a:srgbClr val="C00000"/>
              </a:solidFill>
              <a:latin typeface="Calibri" pitchFamily="34" charset="0"/>
            </a:endParaRPr>
          </a:p>
          <a:p>
            <a:pPr>
              <a:lnSpc>
                <a:spcPct val="200000"/>
              </a:lnSpc>
            </a:pPr>
            <a:endParaRPr lang="en-US" altLang="zh-CN" sz="1800">
              <a:solidFill>
                <a:srgbClr val="C00000"/>
              </a:solidFill>
              <a:latin typeface="Calibri" pitchFamily="34" charset="0"/>
            </a:endParaRPr>
          </a:p>
          <a:p>
            <a:pPr>
              <a:lnSpc>
                <a:spcPct val="200000"/>
              </a:lnSpc>
            </a:pPr>
            <a:endParaRPr lang="en-US" altLang="zh-CN" sz="1800">
              <a:solidFill>
                <a:srgbClr val="C00000"/>
              </a:solidFill>
              <a:latin typeface="Calibri" pitchFamily="34" charset="0"/>
            </a:endParaRPr>
          </a:p>
          <a:p>
            <a:pPr>
              <a:lnSpc>
                <a:spcPct val="200000"/>
              </a:lnSpc>
            </a:pPr>
            <a:endParaRPr lang="en-US" altLang="zh-CN" sz="1800">
              <a:solidFill>
                <a:srgbClr val="C00000"/>
              </a:solidFill>
              <a:latin typeface="Calibri" pitchFamily="34" charset="0"/>
            </a:endParaRPr>
          </a:p>
          <a:p>
            <a:pPr>
              <a:lnSpc>
                <a:spcPct val="200000"/>
              </a:lnSpc>
            </a:pPr>
            <a:endParaRPr lang="en-US" altLang="zh-CN" sz="1800">
              <a:solidFill>
                <a:srgbClr val="C00000"/>
              </a:solidFill>
              <a:latin typeface="Calibri" pitchFamily="34" charset="0"/>
            </a:endParaRPr>
          </a:p>
        </p:txBody>
      </p:sp>
      <p:sp>
        <p:nvSpPr>
          <p:cNvPr id="22531" name="矩形 9"/>
          <p:cNvSpPr>
            <a:spLocks noChangeArrowheads="1"/>
          </p:cNvSpPr>
          <p:nvPr/>
        </p:nvSpPr>
        <p:spPr bwMode="auto">
          <a:xfrm>
            <a:off x="3203575" y="1557338"/>
            <a:ext cx="5715000" cy="3521075"/>
          </a:xfrm>
          <a:prstGeom prst="rect">
            <a:avLst/>
          </a:prstGeom>
          <a:noFill/>
          <a:ln w="9525">
            <a:noFill/>
            <a:miter lim="800000"/>
            <a:headEnd/>
            <a:tailEnd/>
          </a:ln>
        </p:spPr>
        <p:txBody>
          <a:bodyPr>
            <a:spAutoFit/>
          </a:bodyPr>
          <a:lstStyle/>
          <a:p>
            <a:pPr>
              <a:lnSpc>
                <a:spcPct val="150000"/>
              </a:lnSpc>
            </a:pPr>
            <a:r>
              <a:rPr lang="zh-CN" altLang="en-US" sz="3000">
                <a:solidFill>
                  <a:srgbClr val="C00000"/>
                </a:solidFill>
                <a:latin typeface="宋体" charset="-122"/>
              </a:rPr>
              <a:t>  </a:t>
            </a:r>
            <a:r>
              <a:rPr lang="zh-CN" altLang="zh-CN" sz="3000">
                <a:solidFill>
                  <a:srgbClr val="C00000"/>
                </a:solidFill>
                <a:latin typeface="宋体" charset="-122"/>
              </a:rPr>
              <a:t>中华人民共和国鞍山市第一中学和大韩民国汉阳大学本着“优势互补、平等互惠、真诚合作”的原则，经双方友好协商，达成具体合作协议。</a:t>
            </a:r>
            <a:endParaRPr lang="zh-CN" altLang="en-US" sz="3000">
              <a:solidFill>
                <a:srgbClr val="C00000"/>
              </a:solidFill>
              <a:latin typeface="宋体" charset="-122"/>
            </a:endParaRPr>
          </a:p>
        </p:txBody>
      </p:sp>
      <p:sp>
        <p:nvSpPr>
          <p:cNvPr id="22532" name="矩形 11"/>
          <p:cNvSpPr>
            <a:spLocks noChangeArrowheads="1"/>
          </p:cNvSpPr>
          <p:nvPr/>
        </p:nvSpPr>
        <p:spPr bwMode="auto">
          <a:xfrm>
            <a:off x="1908175" y="476250"/>
            <a:ext cx="7000875" cy="762000"/>
          </a:xfrm>
          <a:prstGeom prst="rect">
            <a:avLst/>
          </a:prstGeom>
          <a:noFill/>
          <a:ln w="9525">
            <a:noFill/>
            <a:miter lim="800000"/>
            <a:headEnd/>
            <a:tailEnd/>
          </a:ln>
        </p:spPr>
        <p:txBody>
          <a:bodyPr>
            <a:spAutoFit/>
          </a:bodyPr>
          <a:lstStyle/>
          <a:p>
            <a:r>
              <a:rPr lang="en-US" altLang="zh-CN" sz="4000" b="1">
                <a:latin typeface="Calibri" pitchFamily="34" charset="0"/>
              </a:rPr>
              <a:t>                </a:t>
            </a:r>
            <a:r>
              <a:rPr lang="en-US" altLang="zh-CN" sz="4400" b="1">
                <a:solidFill>
                  <a:schemeClr val="hlink"/>
                </a:solidFill>
                <a:latin typeface="Brush Script Std" pitchFamily="66" charset="0"/>
              </a:rPr>
              <a:t>Hanyang University</a:t>
            </a:r>
            <a:endParaRPr lang="zh-CN" altLang="en-US" sz="4400" b="1">
              <a:solidFill>
                <a:schemeClr val="hlink"/>
              </a:solidFill>
              <a:latin typeface="Brush Script Std" pitchFamily="66"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451</TotalTime>
  <Words>1590</Words>
  <Application>Microsoft Office PowerPoint</Application>
  <PresentationFormat>On-screen Show (4:3)</PresentationFormat>
  <Paragraphs>90</Paragraphs>
  <Slides>17</Slides>
  <Notes>1</Notes>
  <HiddenSlides>0</HiddenSlides>
  <MMClips>0</MMClips>
  <ScaleCrop>false</ScaleCrop>
  <HeadingPairs>
    <vt:vector size="6" baseType="variant">
      <vt:variant>
        <vt:lpstr>已用的字体</vt:lpstr>
      </vt:variant>
      <vt:variant>
        <vt:i4>6</vt:i4>
      </vt:variant>
      <vt:variant>
        <vt:lpstr>演示文稿设计模板</vt:lpstr>
      </vt:variant>
      <vt:variant>
        <vt:i4>1</vt:i4>
      </vt:variant>
      <vt:variant>
        <vt:lpstr>幻灯片标题</vt:lpstr>
      </vt:variant>
      <vt:variant>
        <vt:i4>17</vt:i4>
      </vt:variant>
    </vt:vector>
  </HeadingPairs>
  <TitlesOfParts>
    <vt:vector size="24" baseType="lpstr">
      <vt:lpstr>Arial</vt:lpstr>
      <vt:lpstr>宋体</vt:lpstr>
      <vt:lpstr>Calibri</vt:lpstr>
      <vt:lpstr>맑은 고딕</vt:lpstr>
      <vt:lpstr>隶书</vt:lpstr>
      <vt:lpstr>Brush Script Std</vt:lpstr>
      <vt:lpstr>Office 主题</vt:lpstr>
      <vt:lpstr>幻灯片 1</vt:lpstr>
      <vt:lpstr>汉阳大学简介</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acer</cp:lastModifiedBy>
  <cp:revision>167</cp:revision>
  <dcterms:modified xsi:type="dcterms:W3CDTF">2015-05-05T04:04:40Z</dcterms:modified>
</cp:coreProperties>
</file>